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57" r:id="rId3"/>
    <p:sldId id="299" r:id="rId4"/>
    <p:sldId id="258" r:id="rId5"/>
    <p:sldId id="309" r:id="rId6"/>
    <p:sldId id="286" r:id="rId7"/>
    <p:sldId id="287" r:id="rId8"/>
    <p:sldId id="289" r:id="rId9"/>
    <p:sldId id="290" r:id="rId10"/>
    <p:sldId id="308" r:id="rId11"/>
    <p:sldId id="283" r:id="rId12"/>
    <p:sldId id="329" r:id="rId13"/>
    <p:sldId id="310" r:id="rId14"/>
    <p:sldId id="311" r:id="rId15"/>
    <p:sldId id="260" r:id="rId16"/>
    <p:sldId id="261" r:id="rId17"/>
    <p:sldId id="262" r:id="rId18"/>
    <p:sldId id="318" r:id="rId19"/>
    <p:sldId id="263" r:id="rId20"/>
    <p:sldId id="312" r:id="rId21"/>
    <p:sldId id="264" r:id="rId22"/>
    <p:sldId id="265" r:id="rId23"/>
    <p:sldId id="266" r:id="rId24"/>
    <p:sldId id="267" r:id="rId25"/>
    <p:sldId id="319" r:id="rId26"/>
    <p:sldId id="268" r:id="rId27"/>
    <p:sldId id="314" r:id="rId28"/>
    <p:sldId id="295" r:id="rId29"/>
    <p:sldId id="313" r:id="rId30"/>
    <p:sldId id="270" r:id="rId31"/>
    <p:sldId id="271" r:id="rId32"/>
    <p:sldId id="304" r:id="rId33"/>
    <p:sldId id="315" r:id="rId34"/>
    <p:sldId id="273" r:id="rId35"/>
    <p:sldId id="274" r:id="rId36"/>
    <p:sldId id="306" r:id="rId37"/>
    <p:sldId id="303" r:id="rId38"/>
    <p:sldId id="275" r:id="rId39"/>
    <p:sldId id="333" r:id="rId40"/>
    <p:sldId id="327" r:id="rId41"/>
    <p:sldId id="330" r:id="rId42"/>
    <p:sldId id="321" r:id="rId43"/>
    <p:sldId id="316" r:id="rId44"/>
    <p:sldId id="317" r:id="rId45"/>
    <p:sldId id="297" r:id="rId46"/>
    <p:sldId id="298" r:id="rId47"/>
    <p:sldId id="276" r:id="rId48"/>
    <p:sldId id="277" r:id="rId49"/>
    <p:sldId id="278" r:id="rId50"/>
    <p:sldId id="279" r:id="rId51"/>
    <p:sldId id="280" r:id="rId52"/>
    <p:sldId id="281" r:id="rId53"/>
    <p:sldId id="282" r:id="rId54"/>
    <p:sldId id="322" r:id="rId55"/>
    <p:sldId id="323" r:id="rId56"/>
    <p:sldId id="325" r:id="rId57"/>
    <p:sldId id="296" r:id="rId58"/>
    <p:sldId id="334" r:id="rId59"/>
    <p:sldId id="335" r:id="rId60"/>
    <p:sldId id="336" r:id="rId61"/>
    <p:sldId id="337"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213F91-0C66-498A-8D34-A8806ADDEFC7}" type="datetimeFigureOut">
              <a:rPr lang="en-US" smtClean="0"/>
              <a:pPr/>
              <a:t>15/05/2018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7ED932-EC85-40E2-94CD-CE33743190DF}" type="slidenum">
              <a:rPr lang="en-US" smtClean="0"/>
              <a:pPr/>
              <a:t>‹#›</a:t>
            </a:fld>
            <a:endParaRPr lang="en-US"/>
          </a:p>
        </p:txBody>
      </p:sp>
    </p:spTree>
    <p:extLst>
      <p:ext uri="{BB962C8B-B14F-4D97-AF65-F5344CB8AC3E}">
        <p14:creationId xmlns="" xmlns:p14="http://schemas.microsoft.com/office/powerpoint/2010/main" val="18457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1CD7AF-A266-444E-AAE5-E35E27557FDE}" type="datetimeFigureOut">
              <a:rPr lang="en-US" smtClean="0"/>
              <a:pPr/>
              <a:t>15/05/2018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73DEC-4A25-44DC-B288-B6D4BA61EFF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1CD7AF-A266-444E-AAE5-E35E27557FDE}" type="datetimeFigureOut">
              <a:rPr lang="en-US" smtClean="0"/>
              <a:pPr/>
              <a:t>15/05/2018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73DEC-4A25-44DC-B288-B6D4BA61EFF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1CD7AF-A266-444E-AAE5-E35E27557FDE}" type="datetimeFigureOut">
              <a:rPr lang="en-US" smtClean="0"/>
              <a:pPr/>
              <a:t>15/05/2018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73DEC-4A25-44DC-B288-B6D4BA61EFF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1CD7AF-A266-444E-AAE5-E35E27557FDE}" type="datetimeFigureOut">
              <a:rPr lang="en-US" smtClean="0"/>
              <a:pPr/>
              <a:t>15/05/2018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73DEC-4A25-44DC-B288-B6D4BA61EFF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1CD7AF-A266-444E-AAE5-E35E27557FDE}" type="datetimeFigureOut">
              <a:rPr lang="en-US" smtClean="0"/>
              <a:pPr/>
              <a:t>15/05/2018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73DEC-4A25-44DC-B288-B6D4BA61EFF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1CD7AF-A266-444E-AAE5-E35E27557FDE}" type="datetimeFigureOut">
              <a:rPr lang="en-US" smtClean="0"/>
              <a:pPr/>
              <a:t>15/05/2018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73DEC-4A25-44DC-B288-B6D4BA61EFF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1CD7AF-A266-444E-AAE5-E35E27557FDE}" type="datetimeFigureOut">
              <a:rPr lang="en-US" smtClean="0"/>
              <a:pPr/>
              <a:t>15/05/2018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73DEC-4A25-44DC-B288-B6D4BA61EFF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1CD7AF-A266-444E-AAE5-E35E27557FDE}" type="datetimeFigureOut">
              <a:rPr lang="en-US" smtClean="0"/>
              <a:pPr/>
              <a:t>15/05/2018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73DEC-4A25-44DC-B288-B6D4BA61EFF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1CD7AF-A266-444E-AAE5-E35E27557FDE}" type="datetimeFigureOut">
              <a:rPr lang="en-US" smtClean="0"/>
              <a:pPr/>
              <a:t>15/05/2018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73DEC-4A25-44DC-B288-B6D4BA61EFF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1CD7AF-A266-444E-AAE5-E35E27557FDE}" type="datetimeFigureOut">
              <a:rPr lang="en-US" smtClean="0"/>
              <a:pPr/>
              <a:t>15/05/2018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73DEC-4A25-44DC-B288-B6D4BA61EFF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1CD7AF-A266-444E-AAE5-E35E27557FDE}" type="datetimeFigureOut">
              <a:rPr lang="en-US" smtClean="0"/>
              <a:pPr/>
              <a:t>15/05/2018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73DEC-4A25-44DC-B288-B6D4BA61EFF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CD7AF-A266-444E-AAE5-E35E27557FDE}" type="datetimeFigureOut">
              <a:rPr lang="en-US" smtClean="0"/>
              <a:pPr/>
              <a:t>15/05/2018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73DEC-4A25-44DC-B288-B6D4BA61EFF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8305800" cy="1470025"/>
          </a:xfrm>
        </p:spPr>
        <p:txBody>
          <a:bodyPr>
            <a:noAutofit/>
          </a:bodyPr>
          <a:lstStyle/>
          <a:p>
            <a:r>
              <a:rPr lang="en-US" b="1" dirty="0" smtClean="0"/>
              <a:t>Energy Auditing </a:t>
            </a:r>
            <a:br>
              <a:rPr lang="en-US" b="1" dirty="0" smtClean="0"/>
            </a:br>
            <a:r>
              <a:rPr lang="en-US" b="1" dirty="0" smtClean="0"/>
              <a:t>of </a:t>
            </a:r>
            <a:br>
              <a:rPr lang="en-US" b="1" dirty="0" smtClean="0"/>
            </a:br>
            <a:r>
              <a:rPr lang="en-US" b="1" dirty="0" smtClean="0"/>
              <a:t>Fan and Blower System</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rmAutofit/>
          </a:bodyPr>
          <a:lstStyle/>
          <a:p>
            <a:r>
              <a:rPr lang="en-US" sz="3200" b="1" dirty="0" smtClean="0"/>
              <a:t>Centrifugal</a:t>
            </a:r>
            <a:r>
              <a:rPr lang="en-US" sz="3200" b="1" dirty="0" smtClean="0">
                <a:sym typeface="Symbol"/>
              </a:rPr>
              <a:t>-</a:t>
            </a:r>
            <a:r>
              <a:rPr lang="en-US" sz="3200" b="1" dirty="0"/>
              <a:t>Backward </a:t>
            </a:r>
            <a:r>
              <a:rPr lang="en-US" sz="3200" b="1" dirty="0" smtClean="0"/>
              <a:t>Inclined(Airfoil</a:t>
            </a:r>
            <a:r>
              <a:rPr lang="en-US" sz="3200" b="1" dirty="0"/>
              <a:t>)</a:t>
            </a:r>
          </a:p>
        </p:txBody>
      </p:sp>
      <p:sp>
        <p:nvSpPr>
          <p:cNvPr id="3" name="Content Placeholder 2"/>
          <p:cNvSpPr>
            <a:spLocks noGrp="1"/>
          </p:cNvSpPr>
          <p:nvPr>
            <p:ph idx="1"/>
          </p:nvPr>
        </p:nvSpPr>
        <p:spPr>
          <a:xfrm>
            <a:off x="457200" y="1600200"/>
            <a:ext cx="4572000" cy="4525963"/>
          </a:xfrm>
        </p:spPr>
        <p:txBody>
          <a:bodyPr>
            <a:normAutofit/>
          </a:bodyPr>
          <a:lstStyle/>
          <a:p>
            <a:r>
              <a:rPr lang="en-US" sz="2400" dirty="0" smtClean="0"/>
              <a:t>Blades curve tilt away from direction </a:t>
            </a:r>
            <a:r>
              <a:rPr lang="en-US" sz="2400" dirty="0"/>
              <a:t>of </a:t>
            </a:r>
            <a:r>
              <a:rPr lang="en-US" sz="2400" dirty="0" smtClean="0"/>
              <a:t>rotation</a:t>
            </a:r>
          </a:p>
          <a:p>
            <a:r>
              <a:rPr lang="en-US" sz="2400" dirty="0" smtClean="0"/>
              <a:t>Efficiency exceeding  85%</a:t>
            </a:r>
          </a:p>
          <a:p>
            <a:r>
              <a:rPr lang="en-US" sz="2400" dirty="0" smtClean="0"/>
              <a:t>Clean air applications</a:t>
            </a:r>
          </a:p>
          <a:p>
            <a:r>
              <a:rPr lang="en-US" sz="2400" dirty="0" smtClean="0"/>
              <a:t>Application - Forced-draft fans(boilers) </a:t>
            </a:r>
            <a:r>
              <a:rPr lang="en-US" sz="2400" dirty="0"/>
              <a:t>and industrial dryer </a:t>
            </a:r>
            <a:r>
              <a:rPr lang="en-US" sz="2400" dirty="0" smtClean="0"/>
              <a:t>fans (furnaces</a:t>
            </a:r>
            <a:r>
              <a:rPr lang="en-US" sz="2400" dirty="0"/>
              <a:t>) </a:t>
            </a:r>
            <a:r>
              <a:rPr lang="en-US" sz="2400" dirty="0" smtClean="0"/>
              <a:t> </a:t>
            </a:r>
            <a:endParaRPr lang="en-US" sz="2400" dirty="0"/>
          </a:p>
        </p:txBody>
      </p:sp>
      <p:pic>
        <p:nvPicPr>
          <p:cNvPr id="4" name="Picture 3" descr="C:\Users\SURYANARAYANAN\AppData\Local\Temp\SolidDocuments\SolidCapture\SolidCaptureImage24025401.pn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43600" y="2057400"/>
            <a:ext cx="2362200" cy="2333625"/>
          </a:xfrm>
          <a:prstGeom prst="rect">
            <a:avLst/>
          </a:prstGeom>
          <a:noFill/>
          <a:ln>
            <a:noFill/>
          </a:ln>
        </p:spPr>
      </p:pic>
    </p:spTree>
    <p:extLst>
      <p:ext uri="{BB962C8B-B14F-4D97-AF65-F5344CB8AC3E}">
        <p14:creationId xmlns="" xmlns:p14="http://schemas.microsoft.com/office/powerpoint/2010/main" val="1733846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t>Axial Fan Types</a:t>
            </a:r>
            <a:endParaRPr lang="en-US" sz="3600" b="1" dirty="0"/>
          </a:p>
        </p:txBody>
      </p:sp>
      <p:pic>
        <p:nvPicPr>
          <p:cNvPr id="17412" name="Picture 4" descr="http://www.lorencook.com/Images/products/af3.jpg"/>
          <p:cNvPicPr>
            <a:picLocks noChangeAspect="1" noChangeArrowheads="1"/>
          </p:cNvPicPr>
          <p:nvPr/>
        </p:nvPicPr>
        <p:blipFill>
          <a:blip r:embed="rId2" cstate="print"/>
          <a:srcRect/>
          <a:stretch>
            <a:fillRect/>
          </a:stretch>
        </p:blipFill>
        <p:spPr bwMode="auto">
          <a:xfrm>
            <a:off x="6019800" y="1219200"/>
            <a:ext cx="1960781" cy="2209800"/>
          </a:xfrm>
          <a:prstGeom prst="rect">
            <a:avLst/>
          </a:prstGeom>
          <a:noFill/>
        </p:spPr>
      </p:pic>
      <p:pic>
        <p:nvPicPr>
          <p:cNvPr id="17414" name="Picture 6" descr="https://tse4.mm.bing.net/th?id=OIP.mfYXL1_grJyCbz6YQ19ZVQD6D6&amp;pid=15.1&amp;P=0&amp;w=300&amp;h=300"/>
          <p:cNvPicPr>
            <a:picLocks noChangeAspect="1" noChangeArrowheads="1"/>
          </p:cNvPicPr>
          <p:nvPr/>
        </p:nvPicPr>
        <p:blipFill>
          <a:blip r:embed="rId3" cstate="print"/>
          <a:srcRect/>
          <a:stretch>
            <a:fillRect/>
          </a:stretch>
        </p:blipFill>
        <p:spPr bwMode="auto">
          <a:xfrm>
            <a:off x="914400" y="1219200"/>
            <a:ext cx="2057400" cy="2057400"/>
          </a:xfrm>
          <a:prstGeom prst="rect">
            <a:avLst/>
          </a:prstGeom>
          <a:noFill/>
        </p:spPr>
      </p:pic>
      <p:pic>
        <p:nvPicPr>
          <p:cNvPr id="7" name="Picture 6"/>
          <p:cNvPicPr/>
          <p:nvPr/>
        </p:nvPicPr>
        <p:blipFill>
          <a:blip r:embed="rId4" cstate="print">
            <a:grayscl/>
            <a:extLst>
              <a:ext uri="{28A0092B-C50C-407E-A947-70E740481C1C}">
                <a14:useLocalDpi xmlns="" xmlns:a14="http://schemas.microsoft.com/office/drawing/2010/main" val="0"/>
              </a:ext>
            </a:extLst>
          </a:blip>
          <a:srcRect/>
          <a:stretch>
            <a:fillRect/>
          </a:stretch>
        </p:blipFill>
        <p:spPr bwMode="auto">
          <a:xfrm>
            <a:off x="1447800" y="3657600"/>
            <a:ext cx="6324600" cy="2590800"/>
          </a:xfrm>
          <a:prstGeom prst="rect">
            <a:avLst/>
          </a:prstGeom>
          <a:noFill/>
          <a:ln>
            <a:noFill/>
          </a:ln>
        </p:spPr>
      </p:pic>
      <p:sp>
        <p:nvSpPr>
          <p:cNvPr id="8" name="TextBox 7"/>
          <p:cNvSpPr txBox="1"/>
          <p:nvPr/>
        </p:nvSpPr>
        <p:spPr>
          <a:xfrm>
            <a:off x="914400" y="3200400"/>
            <a:ext cx="2057400" cy="461665"/>
          </a:xfrm>
          <a:prstGeom prst="rect">
            <a:avLst/>
          </a:prstGeom>
          <a:noFill/>
        </p:spPr>
        <p:txBody>
          <a:bodyPr wrap="square" rtlCol="0">
            <a:spAutoFit/>
          </a:bodyPr>
          <a:lstStyle/>
          <a:p>
            <a:pPr algn="ctr"/>
            <a:r>
              <a:rPr lang="en-US" sz="2400" b="1" dirty="0" smtClean="0"/>
              <a:t>Propeller Fan </a:t>
            </a:r>
            <a:endParaRPr lang="en-US" sz="2400" b="1" dirty="0"/>
          </a:p>
        </p:txBody>
      </p:sp>
      <p:sp>
        <p:nvSpPr>
          <p:cNvPr id="9" name="TextBox 8"/>
          <p:cNvSpPr txBox="1"/>
          <p:nvPr/>
        </p:nvSpPr>
        <p:spPr>
          <a:xfrm>
            <a:off x="6172200" y="3276600"/>
            <a:ext cx="2057400" cy="461665"/>
          </a:xfrm>
          <a:prstGeom prst="rect">
            <a:avLst/>
          </a:prstGeom>
          <a:noFill/>
        </p:spPr>
        <p:txBody>
          <a:bodyPr wrap="square" rtlCol="0">
            <a:spAutoFit/>
          </a:bodyPr>
          <a:lstStyle/>
          <a:p>
            <a:pPr algn="ctr"/>
            <a:r>
              <a:rPr lang="en-US" sz="2400" b="1" dirty="0" smtClean="0"/>
              <a:t>Tube-axial Fan </a:t>
            </a:r>
            <a:endParaRPr lang="en-US" sz="2400" b="1" dirty="0"/>
          </a:p>
        </p:txBody>
      </p:sp>
      <p:sp>
        <p:nvSpPr>
          <p:cNvPr id="10" name="TextBox 9"/>
          <p:cNvSpPr txBox="1"/>
          <p:nvPr/>
        </p:nvSpPr>
        <p:spPr>
          <a:xfrm>
            <a:off x="3733800" y="6172200"/>
            <a:ext cx="2057400" cy="461665"/>
          </a:xfrm>
          <a:prstGeom prst="rect">
            <a:avLst/>
          </a:prstGeom>
          <a:noFill/>
        </p:spPr>
        <p:txBody>
          <a:bodyPr wrap="square" rtlCol="0">
            <a:spAutoFit/>
          </a:bodyPr>
          <a:lstStyle/>
          <a:p>
            <a:pPr algn="ctr"/>
            <a:r>
              <a:rPr lang="en-US" sz="2400" b="1" dirty="0" smtClean="0"/>
              <a:t>Vane-axial Fan </a:t>
            </a:r>
            <a:endParaRPr lang="en-US" sz="24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4034" name="Picture 2" descr="http://www.hvacspecialists.info/wp-content/uploads/2011/01/fan-classification.jpg"/>
          <p:cNvPicPr>
            <a:picLocks noChangeAspect="1" noChangeArrowheads="1"/>
          </p:cNvPicPr>
          <p:nvPr/>
        </p:nvPicPr>
        <p:blipFill>
          <a:blip r:embed="rId2" cstate="print"/>
          <a:srcRect/>
          <a:stretch>
            <a:fillRect/>
          </a:stretch>
        </p:blipFill>
        <p:spPr bwMode="auto">
          <a:xfrm>
            <a:off x="1143000" y="2362200"/>
            <a:ext cx="7249436" cy="2646046"/>
          </a:xfrm>
          <a:prstGeom prst="rect">
            <a:avLst/>
          </a:prstGeom>
          <a:noFill/>
        </p:spPr>
      </p:pic>
    </p:spTree>
    <p:extLst>
      <p:ext uri="{BB962C8B-B14F-4D97-AF65-F5344CB8AC3E}">
        <p14:creationId xmlns="" xmlns:p14="http://schemas.microsoft.com/office/powerpoint/2010/main" val="338942043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304800"/>
            <a:ext cx="7772400" cy="1143000"/>
          </a:xfrm>
        </p:spPr>
        <p:txBody>
          <a:bodyPr>
            <a:normAutofit/>
          </a:bodyPr>
          <a:lstStyle/>
          <a:p>
            <a:r>
              <a:rPr lang="en-IN" sz="3600" b="1" dirty="0" smtClean="0"/>
              <a:t>Features of Axial Fans</a:t>
            </a:r>
          </a:p>
        </p:txBody>
      </p:sp>
      <p:sp>
        <p:nvSpPr>
          <p:cNvPr id="12291" name="Content Placeholder 2"/>
          <p:cNvSpPr>
            <a:spLocks noGrp="1"/>
          </p:cNvSpPr>
          <p:nvPr>
            <p:ph idx="1"/>
          </p:nvPr>
        </p:nvSpPr>
        <p:spPr>
          <a:xfrm>
            <a:off x="457200" y="1600200"/>
            <a:ext cx="8362950" cy="4525963"/>
          </a:xfrm>
        </p:spPr>
        <p:txBody>
          <a:bodyPr>
            <a:normAutofit/>
          </a:bodyPr>
          <a:lstStyle/>
          <a:p>
            <a:r>
              <a:rPr lang="en-IN" sz="2800" dirty="0" smtClean="0"/>
              <a:t>Compactness</a:t>
            </a:r>
          </a:p>
          <a:p>
            <a:r>
              <a:rPr lang="en-IN" sz="2800" dirty="0" smtClean="0"/>
              <a:t>Light weight</a:t>
            </a:r>
          </a:p>
          <a:p>
            <a:r>
              <a:rPr lang="en-IN" sz="2800" dirty="0" smtClean="0"/>
              <a:t>Low cost</a:t>
            </a:r>
          </a:p>
          <a:p>
            <a:r>
              <a:rPr lang="en-IN" sz="2800" dirty="0" smtClean="0"/>
              <a:t>Direct-drive units (operating at motor speed)</a:t>
            </a:r>
          </a:p>
          <a:p>
            <a:r>
              <a:rPr lang="en-IN" sz="2800" dirty="0" smtClean="0"/>
              <a:t>Belt-drive units (flexibility in fan speed selection)</a:t>
            </a:r>
          </a:p>
          <a:p>
            <a:r>
              <a:rPr lang="en-IN" sz="2800" dirty="0" smtClean="0"/>
              <a:t>Offers better efficiencies over wider range of duties</a:t>
            </a:r>
          </a:p>
        </p:txBody>
      </p:sp>
    </p:spTree>
    <p:extLst>
      <p:ext uri="{BB962C8B-B14F-4D97-AF65-F5344CB8AC3E}">
        <p14:creationId xmlns="" xmlns:p14="http://schemas.microsoft.com/office/powerpoint/2010/main" val="3583729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381000"/>
            <a:ext cx="7772400" cy="1143000"/>
          </a:xfrm>
        </p:spPr>
        <p:txBody>
          <a:bodyPr>
            <a:normAutofit/>
          </a:bodyPr>
          <a:lstStyle/>
          <a:p>
            <a:r>
              <a:rPr lang="en-IN" sz="3600" b="1" dirty="0" smtClean="0"/>
              <a:t>Applications of axial fans</a:t>
            </a:r>
          </a:p>
        </p:txBody>
      </p:sp>
      <p:sp>
        <p:nvSpPr>
          <p:cNvPr id="13315" name="Content Placeholder 2"/>
          <p:cNvSpPr>
            <a:spLocks noGrp="1"/>
          </p:cNvSpPr>
          <p:nvPr>
            <p:ph idx="1"/>
          </p:nvPr>
        </p:nvSpPr>
        <p:spPr>
          <a:xfrm>
            <a:off x="457200" y="1600200"/>
            <a:ext cx="8362950" cy="4525963"/>
          </a:xfrm>
        </p:spPr>
        <p:txBody>
          <a:bodyPr>
            <a:normAutofit/>
          </a:bodyPr>
          <a:lstStyle/>
          <a:p>
            <a:pPr>
              <a:lnSpc>
                <a:spcPct val="150000"/>
              </a:lnSpc>
            </a:pPr>
            <a:r>
              <a:rPr lang="en-IN" sz="2800" dirty="0" smtClean="0"/>
              <a:t>Exhausting contaminated air or supplying fresh air</a:t>
            </a:r>
          </a:p>
          <a:p>
            <a:pPr>
              <a:lnSpc>
                <a:spcPct val="150000"/>
              </a:lnSpc>
            </a:pPr>
            <a:r>
              <a:rPr lang="en-IN" sz="2800" dirty="0" smtClean="0"/>
              <a:t>Unidirectional or reversible air-flow applications</a:t>
            </a:r>
          </a:p>
          <a:p>
            <a:pPr>
              <a:lnSpc>
                <a:spcPct val="150000"/>
              </a:lnSpc>
            </a:pPr>
            <a:r>
              <a:rPr lang="en-IN" sz="2800" dirty="0" smtClean="0"/>
              <a:t>Exhaust applications where airborne dust size is small, such as dust streams, smoke and steam</a:t>
            </a:r>
          </a:p>
        </p:txBody>
      </p:sp>
    </p:spTree>
    <p:extLst>
      <p:ext uri="{BB962C8B-B14F-4D97-AF65-F5344CB8AC3E}">
        <p14:creationId xmlns="" xmlns:p14="http://schemas.microsoft.com/office/powerpoint/2010/main" val="1885022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Fan Selection</a:t>
            </a:r>
            <a:endParaRPr lang="en-US" sz="3600" b="1" dirty="0"/>
          </a:p>
        </p:txBody>
      </p:sp>
      <p:sp>
        <p:nvSpPr>
          <p:cNvPr id="3" name="Content Placeholder 2"/>
          <p:cNvSpPr>
            <a:spLocks noGrp="1"/>
          </p:cNvSpPr>
          <p:nvPr>
            <p:ph idx="1"/>
          </p:nvPr>
        </p:nvSpPr>
        <p:spPr>
          <a:xfrm>
            <a:off x="457200" y="1600200"/>
            <a:ext cx="3657600" cy="4525963"/>
          </a:xfrm>
        </p:spPr>
        <p:txBody>
          <a:bodyPr/>
          <a:lstStyle/>
          <a:p>
            <a:r>
              <a:rPr lang="en-US" dirty="0" smtClean="0">
                <a:solidFill>
                  <a:srgbClr val="0070C0"/>
                </a:solidFill>
              </a:rPr>
              <a:t>Airflow</a:t>
            </a:r>
          </a:p>
          <a:p>
            <a:r>
              <a:rPr lang="en-US" dirty="0" smtClean="0">
                <a:solidFill>
                  <a:srgbClr val="0070C0"/>
                </a:solidFill>
              </a:rPr>
              <a:t>Static pressure</a:t>
            </a:r>
          </a:p>
          <a:p>
            <a:r>
              <a:rPr lang="en-US" dirty="0" smtClean="0"/>
              <a:t>Temperature</a:t>
            </a:r>
          </a:p>
          <a:p>
            <a:r>
              <a:rPr lang="en-US" dirty="0" smtClean="0"/>
              <a:t>Dust</a:t>
            </a:r>
          </a:p>
          <a:p>
            <a:r>
              <a:rPr lang="en-US" dirty="0" smtClean="0"/>
              <a:t>Moisture</a:t>
            </a:r>
          </a:p>
          <a:p>
            <a:r>
              <a:rPr lang="en-US" dirty="0" smtClean="0"/>
              <a:t>System layout </a:t>
            </a:r>
            <a:endParaRPr lang="en-US" dirty="0"/>
          </a:p>
        </p:txBody>
      </p:sp>
      <p:sp>
        <p:nvSpPr>
          <p:cNvPr id="4" name="TextBox 3"/>
          <p:cNvSpPr txBox="1"/>
          <p:nvPr/>
        </p:nvSpPr>
        <p:spPr>
          <a:xfrm>
            <a:off x="5105400" y="1600200"/>
            <a:ext cx="3581400" cy="2259080"/>
          </a:xfrm>
          <a:prstGeom prst="rect">
            <a:avLst/>
          </a:prstGeom>
          <a:noFill/>
        </p:spPr>
        <p:txBody>
          <a:bodyPr wrap="square" rtlCol="0">
            <a:spAutoFit/>
          </a:bodyPr>
          <a:lstStyle/>
          <a:p>
            <a:pPr marL="344488" indent="-344488">
              <a:spcBef>
                <a:spcPct val="20000"/>
              </a:spcBef>
              <a:buFont typeface="Arial" pitchFamily="34" charset="0"/>
              <a:buChar char="•"/>
            </a:pPr>
            <a:r>
              <a:rPr lang="en-US" sz="3200" dirty="0"/>
              <a:t>Cost</a:t>
            </a:r>
          </a:p>
          <a:p>
            <a:pPr marL="344488" indent="-344488">
              <a:spcBef>
                <a:spcPct val="20000"/>
              </a:spcBef>
              <a:buFont typeface="Arial" pitchFamily="34" charset="0"/>
              <a:buChar char="•"/>
            </a:pPr>
            <a:r>
              <a:rPr lang="en-US" sz="3200" dirty="0"/>
              <a:t>Availability</a:t>
            </a:r>
          </a:p>
          <a:p>
            <a:pPr marL="344488" indent="-344488">
              <a:spcBef>
                <a:spcPct val="20000"/>
              </a:spcBef>
              <a:buFont typeface="Arial" pitchFamily="34" charset="0"/>
              <a:buChar char="•"/>
            </a:pPr>
            <a:r>
              <a:rPr lang="en-US" sz="3200" dirty="0"/>
              <a:t>Plant personnel familiarity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Estimation of Airflow &amp; Static Pressure </a:t>
            </a:r>
            <a:endParaRPr lang="en-US" sz="3200" b="1" dirty="0"/>
          </a:p>
        </p:txBody>
      </p:sp>
      <p:sp>
        <p:nvSpPr>
          <p:cNvPr id="3" name="Content Placeholder 2"/>
          <p:cNvSpPr>
            <a:spLocks noGrp="1"/>
          </p:cNvSpPr>
          <p:nvPr>
            <p:ph idx="1"/>
          </p:nvPr>
        </p:nvSpPr>
        <p:spPr>
          <a:xfrm>
            <a:off x="457200" y="1676400"/>
            <a:ext cx="3200400" cy="4525963"/>
          </a:xfrm>
        </p:spPr>
        <p:txBody>
          <a:bodyPr/>
          <a:lstStyle/>
          <a:p>
            <a:r>
              <a:rPr lang="en-US" dirty="0">
                <a:solidFill>
                  <a:srgbClr val="0070C0"/>
                </a:solidFill>
              </a:rPr>
              <a:t>Airflow </a:t>
            </a:r>
            <a:r>
              <a:rPr lang="en-US" dirty="0" smtClean="0"/>
              <a:t>estimated </a:t>
            </a:r>
            <a:r>
              <a:rPr lang="en-US" dirty="0"/>
              <a:t>based on </a:t>
            </a:r>
            <a:r>
              <a:rPr lang="en-US" dirty="0" smtClean="0"/>
              <a:t>user requirements</a:t>
            </a:r>
          </a:p>
        </p:txBody>
      </p:sp>
      <p:sp>
        <p:nvSpPr>
          <p:cNvPr id="4" name="Rectangle 3"/>
          <p:cNvSpPr/>
          <p:nvPr/>
        </p:nvSpPr>
        <p:spPr>
          <a:xfrm>
            <a:off x="4114800" y="1676400"/>
            <a:ext cx="4727575" cy="4044184"/>
          </a:xfrm>
          <a:prstGeom prst="rect">
            <a:avLst/>
          </a:prstGeom>
        </p:spPr>
        <p:txBody>
          <a:bodyPr wrap="square">
            <a:spAutoFit/>
          </a:bodyPr>
          <a:lstStyle/>
          <a:p>
            <a:pPr marL="342900" lvl="0" indent="-342900">
              <a:spcBef>
                <a:spcPct val="20000"/>
              </a:spcBef>
              <a:buFont typeface="Arial" pitchFamily="34" charset="0"/>
              <a:buChar char="•"/>
            </a:pPr>
            <a:r>
              <a:rPr lang="en-US" sz="3200" dirty="0">
                <a:solidFill>
                  <a:srgbClr val="0070C0"/>
                </a:solidFill>
              </a:rPr>
              <a:t>Static pressure </a:t>
            </a:r>
            <a:endParaRPr lang="en-US" sz="3200" dirty="0" smtClean="0">
              <a:solidFill>
                <a:srgbClr val="0070C0"/>
              </a:solidFill>
            </a:endParaRPr>
          </a:p>
          <a:p>
            <a:pPr marL="342900" lvl="0" indent="-342900">
              <a:spcBef>
                <a:spcPct val="20000"/>
              </a:spcBef>
              <a:buFont typeface="Arial" pitchFamily="34" charset="0"/>
              <a:buChar char="•"/>
            </a:pPr>
            <a:r>
              <a:rPr lang="en-US" sz="3200" dirty="0" smtClean="0">
                <a:solidFill>
                  <a:prstClr val="black"/>
                </a:solidFill>
              </a:rPr>
              <a:t>estimated </a:t>
            </a:r>
            <a:r>
              <a:rPr lang="en-US" sz="3200" dirty="0">
                <a:solidFill>
                  <a:prstClr val="black"/>
                </a:solidFill>
              </a:rPr>
              <a:t>based on pressure drops in various </a:t>
            </a:r>
            <a:r>
              <a:rPr lang="en-US" sz="3200" dirty="0" smtClean="0">
                <a:solidFill>
                  <a:prstClr val="black"/>
                </a:solidFill>
              </a:rPr>
              <a:t>components: </a:t>
            </a:r>
          </a:p>
          <a:p>
            <a:pPr marL="342900" lvl="0" indent="-342900">
              <a:spcBef>
                <a:spcPct val="20000"/>
              </a:spcBef>
            </a:pPr>
            <a:r>
              <a:rPr lang="en-US" sz="3200" dirty="0" smtClean="0">
                <a:solidFill>
                  <a:prstClr val="black"/>
                </a:solidFill>
              </a:rPr>
              <a:t>    </a:t>
            </a:r>
            <a:r>
              <a:rPr lang="en-US" sz="2800" dirty="0" smtClean="0">
                <a:solidFill>
                  <a:prstClr val="black"/>
                </a:solidFill>
              </a:rPr>
              <a:t>Pipe </a:t>
            </a:r>
            <a:r>
              <a:rPr lang="en-US" sz="2800" dirty="0">
                <a:solidFill>
                  <a:prstClr val="black"/>
                </a:solidFill>
              </a:rPr>
              <a:t>size, length, bends, filter, equipment (e.g. waste heat recovery devise), etc. in the air flow path. </a:t>
            </a:r>
            <a:endParaRPr lang="en-US" sz="3200" dirty="0">
              <a:solidFill>
                <a:prstClr val="black"/>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b="1" dirty="0" smtClean="0"/>
              <a:t>Static, Velocity and Total Pressures</a:t>
            </a:r>
            <a:endParaRPr lang="en-US" sz="3200" b="1" dirty="0"/>
          </a:p>
        </p:txBody>
      </p:sp>
      <p:sp>
        <p:nvSpPr>
          <p:cNvPr id="3" name="Content Placeholder 2"/>
          <p:cNvSpPr>
            <a:spLocks noGrp="1"/>
          </p:cNvSpPr>
          <p:nvPr>
            <p:ph idx="1"/>
          </p:nvPr>
        </p:nvSpPr>
        <p:spPr>
          <a:xfrm>
            <a:off x="457200" y="1219200"/>
            <a:ext cx="8229600" cy="3962400"/>
          </a:xfrm>
        </p:spPr>
        <p:txBody>
          <a:bodyPr>
            <a:noAutofit/>
          </a:bodyPr>
          <a:lstStyle/>
          <a:p>
            <a:pPr>
              <a:buNone/>
            </a:pPr>
            <a:r>
              <a:rPr lang="en-US" sz="2400" b="1" i="1" dirty="0"/>
              <a:t>Static Pressure</a:t>
            </a:r>
            <a:endParaRPr lang="en-US" sz="2400" dirty="0"/>
          </a:p>
          <a:p>
            <a:pPr>
              <a:buNone/>
            </a:pPr>
            <a:r>
              <a:rPr lang="en-US" sz="2400" dirty="0"/>
              <a:t>Static pressure is the </a:t>
            </a:r>
            <a:r>
              <a:rPr lang="en-US" sz="2400" dirty="0" smtClean="0"/>
              <a:t>pressure exerted </a:t>
            </a:r>
            <a:r>
              <a:rPr lang="en-US" sz="2400" dirty="0"/>
              <a:t>on the duct walls. </a:t>
            </a:r>
          </a:p>
          <a:p>
            <a:pPr>
              <a:buNone/>
            </a:pPr>
            <a:r>
              <a:rPr lang="en-US" sz="2400" b="1" i="1" dirty="0"/>
              <a:t> </a:t>
            </a:r>
            <a:endParaRPr lang="en-US" sz="2400" dirty="0"/>
          </a:p>
          <a:p>
            <a:pPr>
              <a:buNone/>
            </a:pPr>
            <a:r>
              <a:rPr lang="en-US" sz="2400" b="1" i="1" dirty="0" smtClean="0"/>
              <a:t>Velocity Pressure</a:t>
            </a:r>
            <a:endParaRPr lang="en-US" sz="2400" dirty="0" smtClean="0"/>
          </a:p>
          <a:p>
            <a:pPr marL="0" indent="0">
              <a:buNone/>
            </a:pPr>
            <a:r>
              <a:rPr lang="en-US" sz="2400" dirty="0" smtClean="0"/>
              <a:t>Velocity pressure is the kinetic energy of a unit of air flow in an air stream. It is also called as dynamic pressure. The velocity pressure depends upon both air velocity and density.</a:t>
            </a:r>
          </a:p>
          <a:p>
            <a:pPr marL="0" indent="0">
              <a:buNone/>
            </a:pPr>
            <a:endParaRPr lang="en-US" sz="2400" b="1" i="1" dirty="0"/>
          </a:p>
          <a:p>
            <a:pPr marL="0" indent="0">
              <a:buNone/>
            </a:pPr>
            <a:r>
              <a:rPr lang="en-US" sz="2400" b="1" i="1" dirty="0" smtClean="0"/>
              <a:t>Total </a:t>
            </a:r>
            <a:r>
              <a:rPr lang="en-US" sz="2400" b="1" i="1" dirty="0"/>
              <a:t>Pressure</a:t>
            </a:r>
            <a:endParaRPr lang="en-US" sz="2400" dirty="0"/>
          </a:p>
          <a:p>
            <a:pPr marL="0" indent="0">
              <a:buNone/>
            </a:pPr>
            <a:r>
              <a:rPr lang="en-US" sz="2400" dirty="0"/>
              <a:t>Total pressure consists of sum of pressure the moving air exerts in the direction of flow (velocity pressure) and the pressure air exerts perpendicular to the air flow in the duct (static pressure).  </a:t>
            </a:r>
            <a:endParaRPr lang="en-US" sz="2000" dirty="0"/>
          </a:p>
          <a:p>
            <a:pPr>
              <a:buNone/>
            </a:pP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vs. Static Efficiency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Total or mechanical efficiency </a:t>
            </a:r>
          </a:p>
          <a:p>
            <a:pPr lvl="1"/>
            <a:r>
              <a:rPr lang="en-US" dirty="0" smtClean="0"/>
              <a:t>Comparing the performances of different fans</a:t>
            </a:r>
          </a:p>
          <a:p>
            <a:pPr lvl="1"/>
            <a:r>
              <a:rPr lang="en-US" dirty="0" smtClean="0"/>
              <a:t>Work done in accelerating air to discharge velocity, and work done against static pressure </a:t>
            </a:r>
          </a:p>
          <a:p>
            <a:pPr>
              <a:buNone/>
            </a:pPr>
            <a:r>
              <a:rPr lang="en-US" dirty="0" smtClean="0"/>
              <a:t> </a:t>
            </a:r>
          </a:p>
          <a:p>
            <a:r>
              <a:rPr lang="en-US" dirty="0" smtClean="0"/>
              <a:t>Static efficiency</a:t>
            </a:r>
          </a:p>
          <a:p>
            <a:pPr lvl="1"/>
            <a:r>
              <a:rPr lang="en-US" dirty="0" smtClean="0"/>
              <a:t>Static efficiency neglects the velocity pressure imparted to air and considers only the flow delivered against the static pressure. </a:t>
            </a:r>
          </a:p>
          <a:p>
            <a:pPr lvl="1"/>
            <a:r>
              <a:rPr lang="en-US" dirty="0" smtClean="0"/>
              <a:t>E.g., the larger the diameter of fan selected, lower will be the velocity pressure with consequently lower wasted power, and higher fan static efficiency.</a:t>
            </a:r>
          </a:p>
          <a:p>
            <a:pPr>
              <a:buNone/>
            </a:pPr>
            <a:endParaRPr lang="en-US"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2800" b="1" dirty="0" smtClean="0"/>
              <a:t>Relationship between </a:t>
            </a:r>
            <a:br>
              <a:rPr lang="en-US" sz="2800" b="1" dirty="0" smtClean="0"/>
            </a:br>
            <a:r>
              <a:rPr lang="en-US" sz="2800" b="1" dirty="0" smtClean="0"/>
              <a:t>Velocity, total and Static Pressures</a:t>
            </a:r>
            <a:endParaRPr lang="en-US" sz="2800" b="1" dirty="0"/>
          </a:p>
        </p:txBody>
      </p:sp>
      <p:sp>
        <p:nvSpPr>
          <p:cNvPr id="3" name="Content Placeholder 2"/>
          <p:cNvSpPr>
            <a:spLocks noGrp="1"/>
          </p:cNvSpPr>
          <p:nvPr>
            <p:ph idx="1"/>
          </p:nvPr>
        </p:nvSpPr>
        <p:spPr>
          <a:xfrm>
            <a:off x="511629" y="1447800"/>
            <a:ext cx="3581400" cy="3505200"/>
          </a:xfrm>
        </p:spPr>
        <p:txBody>
          <a:bodyPr>
            <a:noAutofit/>
          </a:bodyPr>
          <a:lstStyle/>
          <a:p>
            <a:pPr>
              <a:buNone/>
            </a:pPr>
            <a:r>
              <a:rPr lang="en-US" sz="2400" b="1" dirty="0"/>
              <a:t>P</a:t>
            </a:r>
            <a:r>
              <a:rPr lang="en-US" sz="2400" b="1" baseline="-25000" dirty="0"/>
              <a:t>V</a:t>
            </a:r>
            <a:r>
              <a:rPr lang="en-US" sz="2400" b="1" dirty="0"/>
              <a:t> = P</a:t>
            </a:r>
            <a:r>
              <a:rPr lang="en-US" sz="2400" b="1" baseline="-25000" dirty="0"/>
              <a:t>T</a:t>
            </a:r>
            <a:r>
              <a:rPr lang="en-US" sz="2400" b="1" dirty="0"/>
              <a:t> - P</a:t>
            </a:r>
            <a:r>
              <a:rPr lang="en-US" sz="2400" b="1" baseline="-25000" dirty="0"/>
              <a:t>S</a:t>
            </a:r>
            <a:endParaRPr lang="en-US" sz="2400" dirty="0"/>
          </a:p>
          <a:p>
            <a:pPr>
              <a:buNone/>
            </a:pPr>
            <a:r>
              <a:rPr lang="en-US" sz="2400" dirty="0"/>
              <a:t> </a:t>
            </a:r>
            <a:r>
              <a:rPr lang="en-US" sz="2400" dirty="0" smtClean="0"/>
              <a:t>Where</a:t>
            </a:r>
            <a:r>
              <a:rPr lang="en-US" sz="2400" dirty="0"/>
              <a:t>, </a:t>
            </a:r>
          </a:p>
          <a:p>
            <a:pPr>
              <a:buNone/>
            </a:pPr>
            <a:r>
              <a:rPr lang="en-US" sz="2400" dirty="0"/>
              <a:t>P</a:t>
            </a:r>
            <a:r>
              <a:rPr lang="en-US" sz="2400" baseline="-25000" dirty="0"/>
              <a:t>V</a:t>
            </a:r>
            <a:r>
              <a:rPr lang="en-US" sz="2400" dirty="0"/>
              <a:t> = Velocity Pressure</a:t>
            </a:r>
          </a:p>
          <a:p>
            <a:pPr>
              <a:buNone/>
            </a:pPr>
            <a:r>
              <a:rPr lang="en-US" sz="2400" dirty="0"/>
              <a:t>P</a:t>
            </a:r>
            <a:r>
              <a:rPr lang="en-US" sz="2400" baseline="-25000" dirty="0"/>
              <a:t>T</a:t>
            </a:r>
            <a:r>
              <a:rPr lang="en-US" sz="2400" dirty="0"/>
              <a:t> = Total Pressure</a:t>
            </a:r>
          </a:p>
          <a:p>
            <a:pPr>
              <a:buNone/>
            </a:pPr>
            <a:r>
              <a:rPr lang="en-US" sz="2400" dirty="0"/>
              <a:t>P</a:t>
            </a:r>
            <a:r>
              <a:rPr lang="en-US" sz="2400" baseline="-25000" dirty="0"/>
              <a:t>S</a:t>
            </a:r>
            <a:r>
              <a:rPr lang="en-US" sz="2400" dirty="0"/>
              <a:t> = Static Pressure</a:t>
            </a:r>
          </a:p>
          <a:p>
            <a:pPr>
              <a:buNone/>
            </a:pPr>
            <a:r>
              <a:rPr lang="en-US" sz="2400" dirty="0"/>
              <a:t> </a:t>
            </a:r>
            <a:endParaRPr lang="en-US" sz="2400" dirty="0" smtClean="0"/>
          </a:p>
          <a:p>
            <a:pPr marL="0" indent="0">
              <a:buNone/>
            </a:pPr>
            <a:r>
              <a:rPr lang="en-US" sz="2000" dirty="0" smtClean="0"/>
              <a:t>If </a:t>
            </a:r>
            <a:r>
              <a:rPr lang="en-US" sz="2000" dirty="0"/>
              <a:t>velocity pressure is measured, velocity can be calculated and air flow can be determined</a:t>
            </a:r>
            <a:r>
              <a:rPr lang="en-US" sz="2000" dirty="0" smtClean="0"/>
              <a:t>.</a:t>
            </a:r>
            <a:endParaRPr lang="en-US" sz="2000" dirty="0"/>
          </a:p>
        </p:txBody>
      </p:sp>
      <p:pic>
        <p:nvPicPr>
          <p:cNvPr id="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114800" y="1447800"/>
            <a:ext cx="4724400" cy="472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Centrifugal Fan Applications</a:t>
            </a:r>
            <a:endParaRPr lang="en-US" sz="3600" b="1" dirty="0"/>
          </a:p>
        </p:txBody>
      </p:sp>
      <p:sp>
        <p:nvSpPr>
          <p:cNvPr id="3" name="Content Placeholder 2"/>
          <p:cNvSpPr>
            <a:spLocks noGrp="1"/>
          </p:cNvSpPr>
          <p:nvPr>
            <p:ph idx="1"/>
          </p:nvPr>
        </p:nvSpPr>
        <p:spPr/>
        <p:txBody>
          <a:bodyPr/>
          <a:lstStyle/>
          <a:p>
            <a:r>
              <a:rPr lang="en-US" dirty="0" smtClean="0"/>
              <a:t>Handling materials</a:t>
            </a:r>
          </a:p>
          <a:p>
            <a:r>
              <a:rPr lang="en-US" dirty="0" smtClean="0"/>
              <a:t>Shop ventilation</a:t>
            </a:r>
          </a:p>
          <a:p>
            <a:r>
              <a:rPr lang="en-US" dirty="0" smtClean="0"/>
              <a:t>Transporting materials</a:t>
            </a:r>
          </a:p>
          <a:p>
            <a:r>
              <a:rPr lang="en-US" dirty="0" smtClean="0"/>
              <a:t>Supplying </a:t>
            </a:r>
            <a:r>
              <a:rPr lang="en-US" dirty="0"/>
              <a:t>combustion </a:t>
            </a:r>
            <a:r>
              <a:rPr lang="en-US" dirty="0" smtClean="0"/>
              <a:t>air</a:t>
            </a:r>
          </a:p>
          <a:p>
            <a:r>
              <a:rPr lang="en-US" dirty="0" smtClean="0"/>
              <a:t>Discharging </a:t>
            </a:r>
            <a:r>
              <a:rPr lang="en-US" dirty="0"/>
              <a:t>flue gases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02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01688" y="609600"/>
            <a:ext cx="7732712" cy="586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8114580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b="1" dirty="0" smtClean="0"/>
              <a:t>Flow Measurement</a:t>
            </a:r>
            <a:endParaRPr lang="en-US" sz="3200" b="1" dirty="0"/>
          </a:p>
        </p:txBody>
      </p:sp>
      <p:sp>
        <p:nvSpPr>
          <p:cNvPr id="3" name="Content Placeholder 2"/>
          <p:cNvSpPr>
            <a:spLocks noGrp="1"/>
          </p:cNvSpPr>
          <p:nvPr>
            <p:ph idx="1"/>
          </p:nvPr>
        </p:nvSpPr>
        <p:spPr>
          <a:xfrm>
            <a:off x="457200" y="1371601"/>
            <a:ext cx="3505200" cy="685800"/>
          </a:xfrm>
        </p:spPr>
        <p:txBody>
          <a:bodyPr>
            <a:normAutofit/>
          </a:bodyPr>
          <a:lstStyle/>
          <a:p>
            <a:pPr>
              <a:buNone/>
            </a:pPr>
            <a:r>
              <a:rPr lang="en-US" sz="2400" dirty="0" smtClean="0"/>
              <a:t>Calculation of velocity = </a:t>
            </a:r>
            <a:endParaRPr lang="en-US" sz="2400" dirty="0"/>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313" name="Object 1"/>
          <p:cNvGraphicFramePr>
            <a:graphicFrameLocks noChangeAspect="1"/>
          </p:cNvGraphicFramePr>
          <p:nvPr/>
        </p:nvGraphicFramePr>
        <p:xfrm>
          <a:off x="3733800" y="1219200"/>
          <a:ext cx="4221325" cy="847725"/>
        </p:xfrm>
        <a:graphic>
          <a:graphicData uri="http://schemas.openxmlformats.org/presentationml/2006/ole">
            <p:oleObj spid="_x0000_s13321" name="Equation" r:id="rId3" imgW="2324100" imgH="469900" progId="Equation.3">
              <p:embed/>
            </p:oleObj>
          </a:graphicData>
        </a:graphic>
      </p:graphicFrame>
      <p:sp>
        <p:nvSpPr>
          <p:cNvPr id="6" name="TextBox 5"/>
          <p:cNvSpPr txBox="1"/>
          <p:nvPr/>
        </p:nvSpPr>
        <p:spPr>
          <a:xfrm>
            <a:off x="533400" y="2209800"/>
            <a:ext cx="8153400" cy="4062651"/>
          </a:xfrm>
          <a:prstGeom prst="rect">
            <a:avLst/>
          </a:prstGeom>
          <a:noFill/>
        </p:spPr>
        <p:txBody>
          <a:bodyPr wrap="square" rtlCol="0">
            <a:spAutoFit/>
          </a:bodyPr>
          <a:lstStyle/>
          <a:p>
            <a:r>
              <a:rPr lang="en-US" sz="2400" dirty="0"/>
              <a:t>Where,</a:t>
            </a:r>
          </a:p>
          <a:p>
            <a:r>
              <a:rPr lang="en-US" sz="2400" dirty="0"/>
              <a:t>    </a:t>
            </a:r>
          </a:p>
          <a:p>
            <a:pPr marL="688975" indent="-688975"/>
            <a:r>
              <a:rPr lang="en-US" sz="2400" dirty="0"/>
              <a:t>Cp  </a:t>
            </a:r>
            <a:r>
              <a:rPr lang="en-US" sz="2400" dirty="0">
                <a:sym typeface="Symbol"/>
              </a:rPr>
              <a:t></a:t>
            </a:r>
            <a:r>
              <a:rPr lang="en-US" sz="2400" dirty="0"/>
              <a:t> </a:t>
            </a:r>
            <a:r>
              <a:rPr lang="en-US" sz="2400" dirty="0" smtClean="0"/>
              <a:t>The </a:t>
            </a:r>
            <a:r>
              <a:rPr lang="en-US" sz="2400" dirty="0" err="1"/>
              <a:t>pitot</a:t>
            </a:r>
            <a:r>
              <a:rPr lang="en-US" sz="2400" dirty="0"/>
              <a:t> tube coefficient (take manufacturer’s value or assume 0.85)</a:t>
            </a:r>
          </a:p>
          <a:p>
            <a:endParaRPr lang="en-US" sz="2400" dirty="0">
              <a:sym typeface="Symbol"/>
            </a:endParaRPr>
          </a:p>
          <a:p>
            <a:pPr marL="749300" indent="-749300"/>
            <a:r>
              <a:rPr lang="en-US" sz="2400" dirty="0">
                <a:sym typeface="Symbol"/>
              </a:rPr>
              <a:t></a:t>
            </a:r>
            <a:r>
              <a:rPr lang="en-US" sz="2400" dirty="0" err="1"/>
              <a:t>pv</a:t>
            </a:r>
            <a:r>
              <a:rPr lang="en-US" sz="2400" dirty="0"/>
              <a:t> </a:t>
            </a:r>
            <a:r>
              <a:rPr lang="en-US" sz="2400" dirty="0" smtClean="0">
                <a:sym typeface="Symbol"/>
              </a:rPr>
              <a:t></a:t>
            </a:r>
            <a:r>
              <a:rPr lang="en-US" sz="2400" dirty="0" smtClean="0"/>
              <a:t>The </a:t>
            </a:r>
            <a:r>
              <a:rPr lang="en-US" sz="2400" dirty="0"/>
              <a:t>velocity pressure measured using </a:t>
            </a:r>
            <a:r>
              <a:rPr lang="en-US" sz="2400" dirty="0" err="1"/>
              <a:t>pitot</a:t>
            </a:r>
            <a:r>
              <a:rPr lang="en-US" sz="2400" dirty="0"/>
              <a:t> tube and inclined  manometer at each point (traverse point) over the entire cross-section of the duct, mm water column </a:t>
            </a:r>
          </a:p>
          <a:p>
            <a:endParaRPr lang="en-US" sz="2400" dirty="0">
              <a:sym typeface="Symbol"/>
            </a:endParaRPr>
          </a:p>
          <a:p>
            <a:r>
              <a:rPr lang="en-US" sz="2400" dirty="0">
                <a:sym typeface="Symbol"/>
              </a:rPr>
              <a:t></a:t>
            </a:r>
            <a:r>
              <a:rPr lang="en-US" sz="2400" dirty="0"/>
              <a:t>  </a:t>
            </a:r>
            <a:r>
              <a:rPr lang="en-US" sz="2400" dirty="0">
                <a:sym typeface="Symbol"/>
              </a:rPr>
              <a:t></a:t>
            </a:r>
            <a:r>
              <a:rPr lang="en-US" sz="2400" dirty="0"/>
              <a:t>    Gas density at flow conditions, kg/m</a:t>
            </a:r>
            <a:r>
              <a:rPr lang="en-US" sz="2400" baseline="30000" dirty="0"/>
              <a:t>3</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Calculation of Density</a:t>
            </a:r>
            <a:endParaRPr lang="en-US" sz="3200" b="1" dirty="0"/>
          </a:p>
        </p:txBody>
      </p:sp>
      <p:sp>
        <p:nvSpPr>
          <p:cNvPr id="3" name="Content Placeholder 2"/>
          <p:cNvSpPr>
            <a:spLocks noGrp="1"/>
          </p:cNvSpPr>
          <p:nvPr>
            <p:ph idx="1"/>
          </p:nvPr>
        </p:nvSpPr>
        <p:spPr>
          <a:xfrm>
            <a:off x="533400" y="2590800"/>
            <a:ext cx="8229600" cy="2362200"/>
          </a:xfrm>
        </p:spPr>
        <p:txBody>
          <a:bodyPr>
            <a:noAutofit/>
          </a:bodyPr>
          <a:lstStyle/>
          <a:p>
            <a:pPr>
              <a:spcBef>
                <a:spcPts val="0"/>
              </a:spcBef>
              <a:buNone/>
            </a:pPr>
            <a:r>
              <a:rPr lang="en-US" sz="2000" dirty="0" smtClean="0"/>
              <a:t>Where,</a:t>
            </a:r>
          </a:p>
          <a:p>
            <a:pPr>
              <a:spcBef>
                <a:spcPts val="0"/>
              </a:spcBef>
              <a:buNone/>
            </a:pPr>
            <a:endParaRPr lang="en-US" sz="2000" dirty="0" smtClean="0"/>
          </a:p>
          <a:p>
            <a:pPr>
              <a:spcBef>
                <a:spcPts val="0"/>
              </a:spcBef>
              <a:buNone/>
            </a:pPr>
            <a:r>
              <a:rPr lang="en-US" sz="2000" dirty="0" smtClean="0"/>
              <a:t> </a:t>
            </a:r>
            <a:r>
              <a:rPr lang="en-US" sz="2000" dirty="0"/>
              <a:t>P – </a:t>
            </a:r>
            <a:r>
              <a:rPr lang="en-US" sz="2000" dirty="0" smtClean="0"/>
              <a:t>  Absolute </a:t>
            </a:r>
            <a:r>
              <a:rPr lang="en-US" sz="2000" dirty="0"/>
              <a:t>gas pressure, </a:t>
            </a:r>
            <a:r>
              <a:rPr lang="en-US" sz="2000" dirty="0" err="1"/>
              <a:t>mmWC</a:t>
            </a:r>
            <a:endParaRPr lang="en-US" sz="2000" dirty="0"/>
          </a:p>
          <a:p>
            <a:pPr marL="509588" indent="-509588">
              <a:spcBef>
                <a:spcPts val="0"/>
              </a:spcBef>
              <a:buNone/>
            </a:pPr>
            <a:r>
              <a:rPr lang="en-US" sz="2000" dirty="0"/>
              <a:t> </a:t>
            </a:r>
            <a:endParaRPr lang="en-US" sz="2000" dirty="0" smtClean="0"/>
          </a:p>
          <a:p>
            <a:pPr marL="509588" indent="-509588">
              <a:spcBef>
                <a:spcPts val="0"/>
              </a:spcBef>
              <a:buNone/>
            </a:pPr>
            <a:r>
              <a:rPr lang="en-US" sz="2000" dirty="0" smtClean="0"/>
              <a:t>M </a:t>
            </a:r>
            <a:r>
              <a:rPr lang="en-US" sz="2000" dirty="0"/>
              <a:t>– Molecular weight of the gas, kg/kg mole (in the case of air M = 28.92 kg/kg mole)</a:t>
            </a:r>
          </a:p>
          <a:p>
            <a:pPr marL="0" indent="0">
              <a:spcBef>
                <a:spcPts val="0"/>
              </a:spcBef>
              <a:buNone/>
            </a:pPr>
            <a:endParaRPr lang="en-US" sz="2000" dirty="0" smtClean="0"/>
          </a:p>
          <a:p>
            <a:pPr marL="0" indent="0">
              <a:spcBef>
                <a:spcPts val="0"/>
              </a:spcBef>
              <a:buNone/>
            </a:pPr>
            <a:r>
              <a:rPr lang="en-US" sz="2000" dirty="0" smtClean="0"/>
              <a:t> R </a:t>
            </a:r>
            <a:r>
              <a:rPr lang="en-US" sz="2000" dirty="0"/>
              <a:t>– Gas constant, 847.84 </a:t>
            </a:r>
            <a:r>
              <a:rPr lang="en-US" sz="2000" dirty="0" err="1"/>
              <a:t>mmWC</a:t>
            </a:r>
            <a:r>
              <a:rPr lang="en-US" sz="2000" dirty="0"/>
              <a:t> m</a:t>
            </a:r>
            <a:r>
              <a:rPr lang="en-US" sz="2000" baseline="30000" dirty="0"/>
              <a:t>3</a:t>
            </a:r>
            <a:r>
              <a:rPr lang="en-US" sz="2000" dirty="0"/>
              <a:t>/kg mole K </a:t>
            </a:r>
          </a:p>
          <a:p>
            <a:pPr marL="0" indent="0">
              <a:spcBef>
                <a:spcPts val="0"/>
              </a:spcBef>
              <a:buNone/>
            </a:pPr>
            <a:endParaRPr lang="en-US" sz="2000" dirty="0" smtClean="0"/>
          </a:p>
          <a:p>
            <a:pPr marL="0" indent="0">
              <a:spcBef>
                <a:spcPts val="0"/>
              </a:spcBef>
              <a:buNone/>
            </a:pPr>
            <a:r>
              <a:rPr lang="en-US" sz="2000" dirty="0" smtClean="0"/>
              <a:t> T </a:t>
            </a:r>
            <a:r>
              <a:rPr lang="en-US" sz="2000" dirty="0"/>
              <a:t>– Gas temperature, K</a:t>
            </a:r>
          </a:p>
          <a:p>
            <a:pPr>
              <a:buNone/>
            </a:pPr>
            <a:endParaRPr lang="en-US" sz="2000" dirty="0"/>
          </a:p>
        </p:txBody>
      </p:sp>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337" name="Object 1"/>
          <p:cNvGraphicFramePr>
            <a:graphicFrameLocks noChangeAspect="1"/>
          </p:cNvGraphicFramePr>
          <p:nvPr/>
        </p:nvGraphicFramePr>
        <p:xfrm>
          <a:off x="533400" y="1676400"/>
          <a:ext cx="3292475" cy="809625"/>
        </p:xfrm>
        <a:graphic>
          <a:graphicData uri="http://schemas.openxmlformats.org/presentationml/2006/ole">
            <p:oleObj spid="_x0000_s14345" name="Equation" r:id="rId3" imgW="1739900" imgH="431800" progId="Equation.3">
              <p:embed/>
            </p:oleObj>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Calculation of Velocity and Flow rate</a:t>
            </a:r>
            <a:endParaRPr lang="en-US" sz="3600" b="1" dirty="0"/>
          </a:p>
        </p:txBody>
      </p:sp>
      <p:sp>
        <p:nvSpPr>
          <p:cNvPr id="3" name="Content Placeholder 2"/>
          <p:cNvSpPr>
            <a:spLocks noGrp="1"/>
          </p:cNvSpPr>
          <p:nvPr>
            <p:ph idx="1"/>
          </p:nvPr>
        </p:nvSpPr>
        <p:spPr>
          <a:xfrm>
            <a:off x="457200" y="1600201"/>
            <a:ext cx="8229600" cy="2362200"/>
          </a:xfrm>
        </p:spPr>
        <p:txBody>
          <a:bodyPr/>
          <a:lstStyle/>
          <a:p>
            <a:pPr>
              <a:buNone/>
            </a:pPr>
            <a:r>
              <a:rPr lang="en-US" sz="2400" dirty="0"/>
              <a:t>Average velocity = </a:t>
            </a:r>
            <a:r>
              <a:rPr lang="en-US" sz="2400" u="sng" dirty="0"/>
              <a:t>V</a:t>
            </a:r>
            <a:r>
              <a:rPr lang="en-US" sz="2400" u="sng" baseline="-25000" dirty="0"/>
              <a:t>1</a:t>
            </a:r>
            <a:r>
              <a:rPr lang="en-US" sz="2400" u="sng" dirty="0"/>
              <a:t> + V</a:t>
            </a:r>
            <a:r>
              <a:rPr lang="en-US" sz="2400" u="sng" baseline="-25000" dirty="0"/>
              <a:t>2</a:t>
            </a:r>
            <a:r>
              <a:rPr lang="en-US" sz="2400" u="sng" dirty="0"/>
              <a:t>+…V</a:t>
            </a:r>
            <a:r>
              <a:rPr lang="en-US" sz="2400" u="sng" baseline="-25000" dirty="0"/>
              <a:t>N </a:t>
            </a:r>
            <a:endParaRPr lang="en-US" sz="2400" dirty="0"/>
          </a:p>
          <a:p>
            <a:pPr>
              <a:buNone/>
            </a:pPr>
            <a:r>
              <a:rPr lang="en-US" sz="2400" b="1" i="1" dirty="0"/>
              <a:t>                              </a:t>
            </a:r>
            <a:r>
              <a:rPr lang="en-US" sz="2400" b="1" dirty="0"/>
              <a:t> </a:t>
            </a:r>
            <a:r>
              <a:rPr lang="en-US" sz="2400" b="1" dirty="0" smtClean="0"/>
              <a:t>   </a:t>
            </a:r>
            <a:r>
              <a:rPr lang="en-US" sz="2400" dirty="0" smtClean="0"/>
              <a:t>Total </a:t>
            </a:r>
            <a:r>
              <a:rPr lang="en-US" sz="2400" dirty="0"/>
              <a:t>number of traverse points</a:t>
            </a:r>
          </a:p>
          <a:p>
            <a:pPr>
              <a:buNone/>
            </a:pPr>
            <a:r>
              <a:rPr lang="en-US" sz="2400" b="1" dirty="0"/>
              <a:t> </a:t>
            </a:r>
            <a:r>
              <a:rPr lang="en-US" sz="2400" dirty="0" smtClean="0"/>
              <a:t>Where </a:t>
            </a:r>
            <a:r>
              <a:rPr lang="en-US" sz="2400" dirty="0"/>
              <a:t>V</a:t>
            </a:r>
            <a:r>
              <a:rPr lang="en-US" sz="2400" baseline="-25000" dirty="0"/>
              <a:t>N</a:t>
            </a:r>
            <a:r>
              <a:rPr lang="en-US" sz="2400" dirty="0"/>
              <a:t> is the velocity at the Nth traverse </a:t>
            </a:r>
            <a:r>
              <a:rPr lang="en-US" sz="2400" dirty="0" smtClean="0"/>
              <a:t>point</a:t>
            </a:r>
          </a:p>
          <a:p>
            <a:pPr>
              <a:buNone/>
            </a:pPr>
            <a:endParaRPr lang="en-US" sz="2400" dirty="0"/>
          </a:p>
          <a:p>
            <a:pPr>
              <a:buNone/>
            </a:pPr>
            <a:r>
              <a:rPr lang="en-US" sz="2400" dirty="0"/>
              <a:t>Airflow (Q), m</a:t>
            </a:r>
            <a:r>
              <a:rPr lang="en-US" sz="2400" baseline="30000" dirty="0"/>
              <a:t>3</a:t>
            </a:r>
            <a:r>
              <a:rPr lang="en-US" sz="2400" dirty="0"/>
              <a:t>/s = Average velocity, V (m/s) x Fan duct area (m</a:t>
            </a:r>
            <a:r>
              <a:rPr lang="en-US" sz="2400" baseline="30000" dirty="0"/>
              <a:t>2</a:t>
            </a:r>
            <a:r>
              <a:rPr lang="en-US" sz="2400" dirty="0"/>
              <a:t>)</a:t>
            </a:r>
          </a:p>
          <a:p>
            <a:pPr>
              <a:buNone/>
            </a:pPr>
            <a:endParaRPr lang="en-US" sz="2400" dirty="0"/>
          </a:p>
          <a:p>
            <a:pPr>
              <a:buNone/>
            </a:pPr>
            <a:endParaRPr lang="en-US" dirty="0"/>
          </a:p>
        </p:txBody>
      </p:sp>
      <p:sp>
        <p:nvSpPr>
          <p:cNvPr id="4" name="TextBox 3"/>
          <p:cNvSpPr txBox="1"/>
          <p:nvPr/>
        </p:nvSpPr>
        <p:spPr>
          <a:xfrm>
            <a:off x="533400" y="4572000"/>
            <a:ext cx="8077200" cy="461665"/>
          </a:xfrm>
          <a:prstGeom prst="rect">
            <a:avLst/>
          </a:prstGeom>
          <a:noFill/>
        </p:spPr>
        <p:txBody>
          <a:bodyPr wrap="square" rtlCol="0">
            <a:spAutoFit/>
          </a:bodyPr>
          <a:lstStyle/>
          <a:p>
            <a:r>
              <a:rPr lang="en-US" sz="2400" dirty="0" smtClean="0"/>
              <a:t>Measure flow at various operating conditions and not one flow</a:t>
            </a:r>
            <a:endParaRPr 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Traverse points</a:t>
            </a:r>
            <a:endParaRPr lang="en-US" sz="3600" b="1" dirty="0"/>
          </a:p>
        </p:txBody>
      </p:sp>
      <p:pic>
        <p:nvPicPr>
          <p:cNvPr id="15364" name="Picture 4" descr="http://www.cleanair.com/EPAMethods/images_methods/m-01_files/m-01-Fig-1-3.png"/>
          <p:cNvPicPr>
            <a:picLocks noChangeAspect="1" noChangeArrowheads="1"/>
          </p:cNvPicPr>
          <p:nvPr/>
        </p:nvPicPr>
        <p:blipFill>
          <a:blip r:embed="rId2" cstate="print"/>
          <a:srcRect/>
          <a:stretch>
            <a:fillRect/>
          </a:stretch>
        </p:blipFill>
        <p:spPr bwMode="auto">
          <a:xfrm>
            <a:off x="533400" y="1371600"/>
            <a:ext cx="7940673" cy="4942899"/>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0" y="0"/>
            <a:ext cx="8915400" cy="685800"/>
          </a:xfrm>
          <a:solidFill>
            <a:schemeClr val="tx2">
              <a:lumMod val="40000"/>
              <a:lumOff val="60000"/>
            </a:schemeClr>
          </a:solidFill>
        </p:spPr>
        <p:txBody>
          <a:bodyPr>
            <a:normAutofit/>
          </a:bodyPr>
          <a:lstStyle/>
          <a:p>
            <a:pPr eaLnBrk="1" fontAlgn="auto" hangingPunct="1">
              <a:spcAft>
                <a:spcPts val="0"/>
              </a:spcAft>
              <a:defRPr/>
            </a:pPr>
            <a:r>
              <a:rPr lang="en-US" altLang="en-US" sz="2800" b="1" dirty="0" smtClean="0">
                <a:solidFill>
                  <a:schemeClr val="tx1"/>
                </a:solidFill>
              </a:rPr>
              <a:t>TRAVERSE POINTS FOR VELOCITY MEASUREMENT</a:t>
            </a:r>
          </a:p>
        </p:txBody>
      </p:sp>
      <p:pic>
        <p:nvPicPr>
          <p:cNvPr id="23555" name="Picture 1028"/>
          <p:cNvPicPr>
            <a:picLocks noChangeAspect="1" noChangeArrowheads="1"/>
          </p:cNvPicPr>
          <p:nvPr/>
        </p:nvPicPr>
        <p:blipFill>
          <a:blip r:embed="rId2" cstate="print"/>
          <a:srcRect/>
          <a:stretch>
            <a:fillRect/>
          </a:stretch>
        </p:blipFill>
        <p:spPr bwMode="auto">
          <a:xfrm>
            <a:off x="1066800" y="1752600"/>
            <a:ext cx="7010400" cy="4324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Fan Shaft Power</a:t>
            </a:r>
            <a:endParaRPr lang="en-US" sz="3600" b="1" dirty="0"/>
          </a:p>
        </p:txBody>
      </p:sp>
      <p:sp>
        <p:nvSpPr>
          <p:cNvPr id="3" name="Content Placeholder 2"/>
          <p:cNvSpPr>
            <a:spLocks noGrp="1"/>
          </p:cNvSpPr>
          <p:nvPr>
            <p:ph idx="1"/>
          </p:nvPr>
        </p:nvSpPr>
        <p:spPr/>
        <p:txBody>
          <a:bodyPr>
            <a:normAutofit/>
          </a:bodyPr>
          <a:lstStyle/>
          <a:p>
            <a:pPr>
              <a:buNone/>
            </a:pPr>
            <a:r>
              <a:rPr lang="en-US" dirty="0"/>
              <a:t>Fan Shaft </a:t>
            </a:r>
            <a:r>
              <a:rPr lang="en-US" dirty="0" smtClean="0"/>
              <a:t>Power, kW </a:t>
            </a:r>
            <a:r>
              <a:rPr lang="en-US" dirty="0"/>
              <a:t>or </a:t>
            </a:r>
            <a:endParaRPr lang="en-US" dirty="0" smtClean="0"/>
          </a:p>
          <a:p>
            <a:pPr>
              <a:buNone/>
            </a:pPr>
            <a:r>
              <a:rPr lang="en-US" dirty="0" smtClean="0"/>
              <a:t>Fan </a:t>
            </a:r>
            <a:r>
              <a:rPr lang="en-US" dirty="0"/>
              <a:t>Break Horse Power (BHP) </a:t>
            </a:r>
          </a:p>
          <a:p>
            <a:pPr>
              <a:buNone/>
            </a:pPr>
            <a:r>
              <a:rPr lang="en-US" sz="2800" dirty="0" smtClean="0"/>
              <a:t> </a:t>
            </a:r>
          </a:p>
          <a:p>
            <a:pPr>
              <a:buNone/>
            </a:pPr>
            <a:r>
              <a:rPr lang="en-US" dirty="0" smtClean="0"/>
              <a:t>= Fan </a:t>
            </a:r>
            <a:r>
              <a:rPr lang="en-US" dirty="0"/>
              <a:t>motor power, kW x Motor </a:t>
            </a:r>
            <a:r>
              <a:rPr lang="en-US" dirty="0" smtClean="0"/>
              <a:t>Efficiency</a:t>
            </a:r>
            <a:r>
              <a:rPr lang="en-US" dirty="0"/>
              <a:t>, </a:t>
            </a:r>
            <a:r>
              <a:rPr lang="en-US" dirty="0">
                <a:sym typeface="Symbol"/>
              </a:rPr>
              <a:t></a:t>
            </a:r>
            <a:r>
              <a:rPr lang="en-US" baseline="-25000" dirty="0"/>
              <a:t>m</a:t>
            </a:r>
            <a:endParaRPr lang="en-US" dirty="0"/>
          </a:p>
          <a:p>
            <a:endParaRPr lang="en-US" sz="3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4800" y="990600"/>
            <a:ext cx="8610600" cy="538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4597562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Fan Efficiency-Total &amp; Static</a:t>
            </a:r>
            <a:endParaRPr lang="en-US" sz="3600" b="1" dirty="0"/>
          </a:p>
        </p:txBody>
      </p:sp>
      <p:sp>
        <p:nvSpPr>
          <p:cNvPr id="3" name="Content Placeholder 2"/>
          <p:cNvSpPr>
            <a:spLocks noGrp="1"/>
          </p:cNvSpPr>
          <p:nvPr>
            <p:ph idx="1"/>
          </p:nvPr>
        </p:nvSpPr>
        <p:spPr>
          <a:xfrm>
            <a:off x="457200" y="1600200"/>
            <a:ext cx="8458200" cy="4525963"/>
          </a:xfrm>
        </p:spPr>
        <p:txBody>
          <a:bodyPr>
            <a:normAutofit/>
          </a:bodyPr>
          <a:lstStyle/>
          <a:p>
            <a:pPr>
              <a:buNone/>
            </a:pPr>
            <a:r>
              <a:rPr lang="en-US" sz="2000" b="1" dirty="0"/>
              <a:t>Fan Total Efficiency </a:t>
            </a:r>
            <a:r>
              <a:rPr lang="en-US" sz="2000" b="1" dirty="0" smtClean="0">
                <a:sym typeface="Symbol"/>
              </a:rPr>
              <a:t></a:t>
            </a:r>
            <a:r>
              <a:rPr lang="en-US" sz="2000" b="1" baseline="-25000" dirty="0" err="1" smtClean="0"/>
              <a:t>mech</a:t>
            </a:r>
            <a:r>
              <a:rPr lang="en-US" sz="2000" b="1" dirty="0" smtClean="0"/>
              <a:t> </a:t>
            </a:r>
            <a:r>
              <a:rPr lang="en-US" sz="2000" b="1" dirty="0"/>
              <a:t>%</a:t>
            </a:r>
            <a:r>
              <a:rPr lang="en-US" sz="2000" b="1" i="1" dirty="0"/>
              <a:t> = </a:t>
            </a:r>
            <a:r>
              <a:rPr lang="en-US" sz="2000" b="1" u="sng" dirty="0"/>
              <a:t>Airflow in m</a:t>
            </a:r>
            <a:r>
              <a:rPr lang="en-US" sz="2000" b="1" u="sng" baseline="30000" dirty="0"/>
              <a:t>3</a:t>
            </a:r>
            <a:r>
              <a:rPr lang="en-US" sz="2000" b="1" u="sng" dirty="0"/>
              <a:t>/s x </a:t>
            </a:r>
            <a:r>
              <a:rPr lang="en-US" sz="2000" b="1" u="sng" dirty="0">
                <a:sym typeface="Symbol"/>
              </a:rPr>
              <a:t></a:t>
            </a:r>
            <a:r>
              <a:rPr lang="en-US" sz="2000" b="1" u="sng" dirty="0"/>
              <a:t>P (Total Pressure) in </a:t>
            </a:r>
            <a:r>
              <a:rPr lang="en-US" sz="2000" b="1" u="sng" dirty="0" err="1"/>
              <a:t>mmWC</a:t>
            </a:r>
            <a:endParaRPr lang="en-US" sz="2000" dirty="0"/>
          </a:p>
          <a:p>
            <a:pPr>
              <a:buNone/>
            </a:pPr>
            <a:r>
              <a:rPr lang="en-US" sz="2000" b="1" dirty="0"/>
              <a:t>                                                           102 x Fan Shaft Power in kW</a:t>
            </a:r>
            <a:endParaRPr lang="en-US" sz="2000" dirty="0"/>
          </a:p>
          <a:p>
            <a:pPr>
              <a:buNone/>
            </a:pPr>
            <a:r>
              <a:rPr lang="en-US" sz="2000" dirty="0"/>
              <a:t>			      </a:t>
            </a:r>
          </a:p>
          <a:p>
            <a:pPr>
              <a:buNone/>
            </a:pPr>
            <a:r>
              <a:rPr lang="en-US" sz="2000" b="1" dirty="0">
                <a:sym typeface="Symbol"/>
              </a:rPr>
              <a:t></a:t>
            </a:r>
            <a:r>
              <a:rPr lang="en-US" sz="2000" b="1" dirty="0"/>
              <a:t>P (Total Pressure) = Discharge Total Pressure – Suction Total Pressure</a:t>
            </a:r>
            <a:endParaRPr lang="en-US" sz="2000" dirty="0"/>
          </a:p>
          <a:p>
            <a:pPr>
              <a:buNone/>
            </a:pPr>
            <a:r>
              <a:rPr lang="en-US" sz="2000" b="1" dirty="0"/>
              <a:t> </a:t>
            </a:r>
            <a:endParaRPr lang="en-US" sz="2000" dirty="0"/>
          </a:p>
          <a:p>
            <a:pPr>
              <a:buNone/>
            </a:pPr>
            <a:endParaRPr lang="en-US" sz="2000" b="1" dirty="0" smtClean="0"/>
          </a:p>
          <a:p>
            <a:pPr>
              <a:buNone/>
            </a:pPr>
            <a:r>
              <a:rPr lang="en-US" sz="2000" b="1" dirty="0" smtClean="0"/>
              <a:t>Fan </a:t>
            </a:r>
            <a:r>
              <a:rPr lang="en-US" sz="2000" b="1" dirty="0"/>
              <a:t>Static Efficiency </a:t>
            </a:r>
            <a:r>
              <a:rPr lang="en-US" sz="2000" b="1" dirty="0">
                <a:sym typeface="Symbol"/>
              </a:rPr>
              <a:t></a:t>
            </a:r>
            <a:r>
              <a:rPr lang="en-US" sz="2000" b="1" baseline="-25000" dirty="0"/>
              <a:t>static</a:t>
            </a:r>
            <a:r>
              <a:rPr lang="en-US" sz="2000" b="1" dirty="0"/>
              <a:t>, %</a:t>
            </a:r>
            <a:r>
              <a:rPr lang="en-US" sz="2000" b="1" i="1" dirty="0"/>
              <a:t> </a:t>
            </a:r>
            <a:r>
              <a:rPr lang="en-US" sz="2000" b="1" i="1" dirty="0" smtClean="0"/>
              <a:t>= </a:t>
            </a:r>
            <a:r>
              <a:rPr lang="en-US" sz="2000" b="1" u="sng" dirty="0"/>
              <a:t>Airflow in m</a:t>
            </a:r>
            <a:r>
              <a:rPr lang="en-US" sz="2000" b="1" u="sng" baseline="30000" dirty="0"/>
              <a:t>3</a:t>
            </a:r>
            <a:r>
              <a:rPr lang="en-US" sz="2000" b="1" u="sng" dirty="0"/>
              <a:t>/s x </a:t>
            </a:r>
            <a:r>
              <a:rPr lang="en-US" sz="2000" b="1" u="sng" dirty="0">
                <a:sym typeface="Symbol"/>
              </a:rPr>
              <a:t></a:t>
            </a:r>
            <a:r>
              <a:rPr lang="en-US" sz="2000" b="1" u="sng" dirty="0"/>
              <a:t>P (Static Pressure) in </a:t>
            </a:r>
            <a:r>
              <a:rPr lang="en-US" sz="2000" b="1" u="sng" dirty="0" err="1"/>
              <a:t>mmWC</a:t>
            </a:r>
            <a:endParaRPr lang="en-US" sz="2000" dirty="0"/>
          </a:p>
          <a:p>
            <a:pPr>
              <a:buNone/>
            </a:pPr>
            <a:r>
              <a:rPr lang="en-US" sz="2000" b="1" dirty="0"/>
              <a:t>			           102 x Fan Shaft Power in kW</a:t>
            </a:r>
            <a:endParaRPr lang="en-US" sz="2000" dirty="0"/>
          </a:p>
          <a:p>
            <a:pPr>
              <a:buNone/>
            </a:pPr>
            <a:r>
              <a:rPr lang="en-US" sz="2000" b="1" i="1" dirty="0"/>
              <a:t> </a:t>
            </a:r>
            <a:endParaRPr lang="en-US" sz="2000" dirty="0"/>
          </a:p>
          <a:p>
            <a:pPr>
              <a:buNone/>
            </a:pPr>
            <a:r>
              <a:rPr lang="en-US" sz="2000" b="1" dirty="0">
                <a:sym typeface="Symbol"/>
              </a:rPr>
              <a:t></a:t>
            </a:r>
            <a:r>
              <a:rPr lang="en-US" sz="2000" b="1" dirty="0"/>
              <a:t>P (Static Pressure) = Discharge Static Pressure – Suction Static Pressure </a:t>
            </a:r>
            <a:endParaRPr lang="en-US"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458" name="Picture 1" descr="C:\Users\admin\AppData\Local\Temp\SolidDocuments\SolidCapture\SolidCaptureImage120690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38425" y="314325"/>
            <a:ext cx="5819775" cy="6543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59" name="TextBox 1"/>
          <p:cNvSpPr txBox="1">
            <a:spLocks noChangeArrowheads="1"/>
          </p:cNvSpPr>
          <p:nvPr/>
        </p:nvSpPr>
        <p:spPr bwMode="auto">
          <a:xfrm>
            <a:off x="457200" y="2514600"/>
            <a:ext cx="1831975"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a:t>Fan</a:t>
            </a:r>
          </a:p>
          <a:p>
            <a:pPr eaLnBrk="1" hangingPunct="1"/>
            <a:r>
              <a:rPr lang="en-US"/>
              <a:t>Performance </a:t>
            </a:r>
          </a:p>
          <a:p>
            <a:pPr eaLnBrk="1" hangingPunct="1"/>
            <a:r>
              <a:rPr lang="en-US"/>
              <a:t>Curves</a:t>
            </a:r>
          </a:p>
        </p:txBody>
      </p:sp>
    </p:spTree>
    <p:extLst>
      <p:ext uri="{BB962C8B-B14F-4D97-AF65-F5344CB8AC3E}">
        <p14:creationId xmlns="" xmlns:p14="http://schemas.microsoft.com/office/powerpoint/2010/main" val="160410575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Life Cycle Costs</a:t>
            </a:r>
            <a:endParaRPr lang="en-US" sz="3600" b="1" dirty="0"/>
          </a:p>
        </p:txBody>
      </p:sp>
      <p:pic>
        <p:nvPicPr>
          <p:cNvPr id="53251" name="Picture 3" descr="C:\Users\adminstrator\AppData\Local\Temp\SolidDocuments\SolidCapture\SolidCaptureImage10140765.png"/>
          <p:cNvPicPr>
            <a:picLocks noChangeAspect="1" noChangeArrowheads="1"/>
          </p:cNvPicPr>
          <p:nvPr/>
        </p:nvPicPr>
        <p:blipFill>
          <a:blip r:embed="rId2" cstate="print"/>
          <a:srcRect/>
          <a:stretch>
            <a:fillRect/>
          </a:stretch>
        </p:blipFill>
        <p:spPr bwMode="auto">
          <a:xfrm>
            <a:off x="838200" y="1828800"/>
            <a:ext cx="7758545" cy="4100613"/>
          </a:xfrm>
          <a:prstGeom prst="rect">
            <a:avLst/>
          </a:prstGeom>
          <a:noFill/>
        </p:spPr>
      </p:pic>
      <p:sp>
        <p:nvSpPr>
          <p:cNvPr id="6" name="TextBox 5"/>
          <p:cNvSpPr txBox="1"/>
          <p:nvPr/>
        </p:nvSpPr>
        <p:spPr>
          <a:xfrm>
            <a:off x="1981200" y="6172200"/>
            <a:ext cx="2209800" cy="381000"/>
          </a:xfrm>
          <a:prstGeom prst="rect">
            <a:avLst/>
          </a:prstGeom>
          <a:noFill/>
        </p:spPr>
        <p:txBody>
          <a:bodyPr wrap="square" rtlCol="0">
            <a:spAutoFit/>
          </a:bodyPr>
          <a:lstStyle/>
          <a:p>
            <a:r>
              <a:rPr lang="en-US" dirty="0" smtClean="0"/>
              <a:t>Siemens Study</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t>Fan System Curve</a:t>
            </a:r>
            <a:endParaRPr lang="en-US" sz="3600" b="1" dirty="0"/>
          </a:p>
        </p:txBody>
      </p:sp>
      <p:pic>
        <p:nvPicPr>
          <p:cNvPr id="4" name="Picture 3"/>
          <p:cNvPicPr/>
          <p:nvPr/>
        </p:nvPicPr>
        <p:blipFill>
          <a:blip r:embed="rId2" cstate="print">
            <a:grayscl/>
          </a:blip>
          <a:stretch>
            <a:fillRect/>
          </a:stretch>
        </p:blipFill>
        <p:spPr>
          <a:xfrm>
            <a:off x="3886200" y="1828800"/>
            <a:ext cx="5257800" cy="3080657"/>
          </a:xfrm>
          <a:prstGeom prst="rect">
            <a:avLst/>
          </a:prstGeom>
        </p:spPr>
      </p:pic>
      <p:sp>
        <p:nvSpPr>
          <p:cNvPr id="3" name="Rectangle 2"/>
          <p:cNvSpPr/>
          <p:nvPr/>
        </p:nvSpPr>
        <p:spPr>
          <a:xfrm>
            <a:off x="381000" y="1447800"/>
            <a:ext cx="3505200" cy="4524315"/>
          </a:xfrm>
          <a:prstGeom prst="rect">
            <a:avLst/>
          </a:prstGeom>
        </p:spPr>
        <p:txBody>
          <a:bodyPr wrap="square">
            <a:spAutoFit/>
          </a:bodyPr>
          <a:lstStyle/>
          <a:p>
            <a:r>
              <a:rPr lang="en-IN" altLang="en-US" sz="2400" dirty="0"/>
              <a:t>Sum of all system components:</a:t>
            </a:r>
          </a:p>
          <a:p>
            <a:endParaRPr lang="en-IN" altLang="en-US" sz="2400" dirty="0" smtClean="0"/>
          </a:p>
          <a:p>
            <a:r>
              <a:rPr lang="en-IN" altLang="en-US" sz="2400" dirty="0" smtClean="0"/>
              <a:t>Ductwork</a:t>
            </a:r>
            <a:endParaRPr lang="en-IN" altLang="en-US" sz="2400" dirty="0"/>
          </a:p>
          <a:p>
            <a:r>
              <a:rPr lang="en-IN" altLang="en-US" sz="2400" dirty="0"/>
              <a:t>Elbows</a:t>
            </a:r>
          </a:p>
          <a:p>
            <a:r>
              <a:rPr lang="en-IN" altLang="en-US" sz="2400" dirty="0"/>
              <a:t>Transitions</a:t>
            </a:r>
          </a:p>
          <a:p>
            <a:r>
              <a:rPr lang="en-IN" altLang="en-US" sz="2400" dirty="0"/>
              <a:t>Filters</a:t>
            </a:r>
          </a:p>
          <a:p>
            <a:r>
              <a:rPr lang="en-IN" altLang="en-US" sz="2400" dirty="0"/>
              <a:t>Coils</a:t>
            </a:r>
          </a:p>
          <a:p>
            <a:r>
              <a:rPr lang="en-IN" altLang="en-US" sz="2400" dirty="0"/>
              <a:t>Dampers / Louvers</a:t>
            </a:r>
          </a:p>
          <a:p>
            <a:r>
              <a:rPr lang="en-IN" altLang="en-US" sz="2400" dirty="0"/>
              <a:t>Building pressure</a:t>
            </a:r>
          </a:p>
          <a:p>
            <a:endParaRPr lang="en-IN" altLang="en-US" sz="2400" dirty="0" smtClean="0"/>
          </a:p>
          <a:p>
            <a:r>
              <a:rPr lang="en-IN" altLang="en-US" sz="2400" dirty="0" smtClean="0"/>
              <a:t>Ps </a:t>
            </a:r>
            <a:r>
              <a:rPr lang="en-IN" altLang="en-US" sz="2400" dirty="0"/>
              <a:t>= k * </a:t>
            </a:r>
            <a:r>
              <a:rPr lang="en-IN" altLang="en-US" sz="2400" dirty="0" smtClean="0"/>
              <a:t>CFM</a:t>
            </a:r>
            <a:r>
              <a:rPr lang="en-IN" altLang="en-US" sz="2400" baseline="30000" dirty="0" smtClean="0"/>
              <a:t>2</a:t>
            </a:r>
            <a:endParaRPr lang="en-IN" altLang="en-US" sz="2400" i="1" baseline="30000" dirty="0" smtClean="0"/>
          </a:p>
        </p:txBody>
      </p:sp>
      <p:sp>
        <p:nvSpPr>
          <p:cNvPr id="5" name="Rectangle 4"/>
          <p:cNvSpPr/>
          <p:nvPr/>
        </p:nvSpPr>
        <p:spPr>
          <a:xfrm>
            <a:off x="347766" y="6096000"/>
            <a:ext cx="4224233" cy="369332"/>
          </a:xfrm>
          <a:prstGeom prst="rect">
            <a:avLst/>
          </a:prstGeom>
        </p:spPr>
        <p:txBody>
          <a:bodyPr wrap="none">
            <a:spAutoFit/>
          </a:bodyPr>
          <a:lstStyle/>
          <a:p>
            <a:r>
              <a:rPr lang="en-IN" altLang="en-US" i="1" dirty="0"/>
              <a:t>Pressure Increases with the Square of CFM!</a:t>
            </a:r>
            <a:endParaRPr lang="en-US"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Flow Control - Damper</a:t>
            </a:r>
            <a:endParaRPr lang="en-US" sz="3600" b="1" dirty="0"/>
          </a:p>
        </p:txBody>
      </p:sp>
      <p:sp>
        <p:nvSpPr>
          <p:cNvPr id="3" name="Content Placeholder 2"/>
          <p:cNvSpPr>
            <a:spLocks noGrp="1"/>
          </p:cNvSpPr>
          <p:nvPr>
            <p:ph idx="1"/>
          </p:nvPr>
        </p:nvSpPr>
        <p:spPr>
          <a:xfrm>
            <a:off x="457200" y="1600200"/>
            <a:ext cx="4648200" cy="4525963"/>
          </a:xfrm>
        </p:spPr>
        <p:txBody>
          <a:bodyPr>
            <a:noAutofit/>
          </a:bodyPr>
          <a:lstStyle/>
          <a:p>
            <a:pPr algn="just"/>
            <a:r>
              <a:rPr lang="en-US" sz="2800" dirty="0" smtClean="0"/>
              <a:t>Throttles </a:t>
            </a:r>
            <a:r>
              <a:rPr lang="en-US" sz="2800" dirty="0"/>
              <a:t>the air entering or leaving the fan </a:t>
            </a:r>
            <a:endParaRPr lang="en-US" sz="2800" dirty="0" smtClean="0"/>
          </a:p>
          <a:p>
            <a:pPr algn="just"/>
            <a:r>
              <a:rPr lang="en-US" sz="2800" dirty="0" smtClean="0"/>
              <a:t>Control </a:t>
            </a:r>
            <a:r>
              <a:rPr lang="en-US" sz="2800" dirty="0"/>
              <a:t>airflows in branch ducts of a fan system, or at points of </a:t>
            </a:r>
            <a:r>
              <a:rPr lang="en-US" sz="2800" dirty="0" smtClean="0"/>
              <a:t>delivery</a:t>
            </a:r>
          </a:p>
          <a:p>
            <a:pPr algn="just"/>
            <a:r>
              <a:rPr lang="en-US" sz="2800" dirty="0" smtClean="0"/>
              <a:t>Creates restriction in airflow- cause pressure drop and waste energy</a:t>
            </a:r>
          </a:p>
          <a:p>
            <a:pPr algn="just"/>
            <a:r>
              <a:rPr lang="en-US" sz="2800" dirty="0" smtClean="0"/>
              <a:t>More pressure </a:t>
            </a:r>
            <a:r>
              <a:rPr lang="en-US" sz="2800" dirty="0" err="1" smtClean="0"/>
              <a:t>drop</a:t>
            </a:r>
            <a:r>
              <a:rPr lang="en-US" sz="2800" dirty="0" err="1" smtClean="0">
                <a:sym typeface="Symbol"/>
              </a:rPr>
              <a:t></a:t>
            </a:r>
            <a:r>
              <a:rPr lang="en-US" sz="2800" dirty="0" err="1" smtClean="0"/>
              <a:t>less</a:t>
            </a:r>
            <a:r>
              <a:rPr lang="en-US" sz="2800" dirty="0" smtClean="0"/>
              <a:t> flow</a:t>
            </a:r>
            <a:endParaRPr lang="en-US" sz="2800" dirty="0"/>
          </a:p>
        </p:txBody>
      </p:sp>
      <p:pic>
        <p:nvPicPr>
          <p:cNvPr id="4" name="Picture 3"/>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38800" y="1524000"/>
            <a:ext cx="2743200" cy="1828800"/>
          </a:xfrm>
          <a:prstGeom prst="rect">
            <a:avLst/>
          </a:prstGeom>
          <a:noFill/>
          <a:ln>
            <a:noFill/>
          </a:ln>
        </p:spPr>
      </p:pic>
      <p:pic>
        <p:nvPicPr>
          <p:cNvPr id="38913" name="Picture 1" descr="C:\Users\adminstrator\AppData\Local\Temp\SolidDocuments\SolidCapture\SolidCaptureImage10732453.png"/>
          <p:cNvPicPr>
            <a:picLocks noChangeAspect="1" noChangeArrowheads="1"/>
          </p:cNvPicPr>
          <p:nvPr/>
        </p:nvPicPr>
        <p:blipFill>
          <a:blip r:embed="rId3" cstate="print"/>
          <a:srcRect/>
          <a:stretch>
            <a:fillRect/>
          </a:stretch>
        </p:blipFill>
        <p:spPr bwMode="auto">
          <a:xfrm>
            <a:off x="5638800" y="3733800"/>
            <a:ext cx="2743200" cy="264444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1" descr="C:\Users\adminstrator\AppData\Local\Temp\SolidDocuments\SolidCapture\SolidCaptureImage10794000.png"/>
          <p:cNvPicPr>
            <a:picLocks noChangeAspect="1" noChangeArrowheads="1"/>
          </p:cNvPicPr>
          <p:nvPr/>
        </p:nvPicPr>
        <p:blipFill>
          <a:blip r:embed="rId2" cstate="print"/>
          <a:srcRect/>
          <a:stretch>
            <a:fillRect/>
          </a:stretch>
        </p:blipFill>
        <p:spPr bwMode="auto">
          <a:xfrm>
            <a:off x="914400" y="1066800"/>
            <a:ext cx="5012754" cy="4477040"/>
          </a:xfrm>
          <a:prstGeom prst="rect">
            <a:avLst/>
          </a:prstGeom>
          <a:noFill/>
        </p:spPr>
      </p:pic>
      <p:sp>
        <p:nvSpPr>
          <p:cNvPr id="6" name="TextBox 5"/>
          <p:cNvSpPr txBox="1"/>
          <p:nvPr/>
        </p:nvSpPr>
        <p:spPr>
          <a:xfrm>
            <a:off x="5943600" y="2209800"/>
            <a:ext cx="2971800" cy="1200329"/>
          </a:xfrm>
          <a:prstGeom prst="rect">
            <a:avLst/>
          </a:prstGeom>
          <a:noFill/>
        </p:spPr>
        <p:txBody>
          <a:bodyPr wrap="square" rtlCol="0">
            <a:spAutoFit/>
          </a:bodyPr>
          <a:lstStyle/>
          <a:p>
            <a:r>
              <a:rPr lang="en-US" sz="2400" dirty="0" smtClean="0"/>
              <a:t>Outlet dampers have a relatively small effect on input power</a:t>
            </a:r>
            <a:endParaRPr 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5800" y="76200"/>
            <a:ext cx="7772400" cy="1143000"/>
          </a:xfrm>
        </p:spPr>
        <p:txBody>
          <a:bodyPr/>
          <a:lstStyle/>
          <a:p>
            <a:r>
              <a:rPr lang="en-US" sz="2800" b="1" dirty="0" smtClean="0"/>
              <a:t>Flow Control by Outlet / Discharge Damper</a:t>
            </a:r>
            <a:endParaRPr lang="en-IN" sz="2800" b="1" dirty="0" smtClean="0"/>
          </a:p>
        </p:txBody>
      </p:sp>
      <p:pic>
        <p:nvPicPr>
          <p:cNvPr id="27651" name="Picture 1" descr="C:\Users\CHAN\AppData\Local\Temp\SolidDocuments\SolidCapture\SolidCaptureImage8764572.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1663" y="1878013"/>
            <a:ext cx="7715250" cy="4141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801658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Flow Control – </a:t>
            </a:r>
            <a:r>
              <a:rPr lang="en-US" sz="3200" b="1" dirty="0"/>
              <a:t>Variable Pitch Fans (Axial Fans)</a:t>
            </a:r>
            <a:br>
              <a:rPr lang="en-US" sz="3200" b="1" dirty="0"/>
            </a:br>
            <a:endParaRPr lang="en-US" sz="3200" b="1" dirty="0"/>
          </a:p>
        </p:txBody>
      </p:sp>
      <p:sp>
        <p:nvSpPr>
          <p:cNvPr id="3" name="Content Placeholder 2"/>
          <p:cNvSpPr>
            <a:spLocks noGrp="1"/>
          </p:cNvSpPr>
          <p:nvPr>
            <p:ph idx="1"/>
          </p:nvPr>
        </p:nvSpPr>
        <p:spPr>
          <a:xfrm>
            <a:off x="457200" y="1600200"/>
            <a:ext cx="4648200" cy="4525963"/>
          </a:xfrm>
        </p:spPr>
        <p:txBody>
          <a:bodyPr>
            <a:normAutofit fontScale="77500" lnSpcReduction="20000"/>
          </a:bodyPr>
          <a:lstStyle/>
          <a:p>
            <a:r>
              <a:rPr lang="en-US" dirty="0" smtClean="0"/>
              <a:t>Varies flow by adjusting </a:t>
            </a:r>
            <a:r>
              <a:rPr lang="en-US" dirty="0"/>
              <a:t>fan blade angle of attack with respect to the incoming </a:t>
            </a:r>
            <a:r>
              <a:rPr lang="en-US" dirty="0" smtClean="0"/>
              <a:t>airstream</a:t>
            </a:r>
          </a:p>
          <a:p>
            <a:r>
              <a:rPr lang="en-US" dirty="0" smtClean="0"/>
              <a:t>Highly </a:t>
            </a:r>
            <a:r>
              <a:rPr lang="en-US" dirty="0"/>
              <a:t>efficient </a:t>
            </a:r>
            <a:r>
              <a:rPr lang="en-US" dirty="0" smtClean="0"/>
              <a:t>as fan </a:t>
            </a:r>
            <a:r>
              <a:rPr lang="en-US" dirty="0"/>
              <a:t>output </a:t>
            </a:r>
            <a:r>
              <a:rPr lang="en-US" dirty="0" smtClean="0"/>
              <a:t>is matched  with </a:t>
            </a:r>
            <a:r>
              <a:rPr lang="en-US" dirty="0"/>
              <a:t>system </a:t>
            </a:r>
            <a:r>
              <a:rPr lang="en-US" dirty="0" smtClean="0"/>
              <a:t>demand</a:t>
            </a:r>
          </a:p>
          <a:p>
            <a:r>
              <a:rPr lang="en-US" dirty="0" smtClean="0"/>
              <a:t>Allows </a:t>
            </a:r>
            <a:r>
              <a:rPr lang="en-US" dirty="0"/>
              <a:t>the fan to operate over a wide range of </a:t>
            </a:r>
            <a:r>
              <a:rPr lang="en-US" dirty="0" smtClean="0"/>
              <a:t>flows</a:t>
            </a:r>
          </a:p>
          <a:p>
            <a:r>
              <a:rPr lang="en-US" dirty="0" smtClean="0"/>
              <a:t>Reduces start-up </a:t>
            </a:r>
            <a:r>
              <a:rPr lang="en-US" dirty="0"/>
              <a:t>load on the </a:t>
            </a:r>
            <a:r>
              <a:rPr lang="en-US" dirty="0" smtClean="0"/>
              <a:t>motor</a:t>
            </a:r>
          </a:p>
          <a:p>
            <a:r>
              <a:rPr lang="en-US" dirty="0" smtClean="0"/>
              <a:t>Provides </a:t>
            </a:r>
            <a:r>
              <a:rPr lang="en-US" dirty="0"/>
              <a:t>constant motor speed operation. </a:t>
            </a:r>
          </a:p>
          <a:p>
            <a:endParaRPr lang="en-US" dirty="0"/>
          </a:p>
        </p:txBody>
      </p:sp>
      <p:pic>
        <p:nvPicPr>
          <p:cNvPr id="6" name="Picture 5"/>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105400" y="2133600"/>
            <a:ext cx="3214688" cy="2095500"/>
          </a:xfrm>
          <a:prstGeom prst="rect">
            <a:avLst/>
          </a:prstGeom>
          <a:noFill/>
          <a:ln>
            <a:noFill/>
          </a:ln>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Flow Control –VFD</a:t>
            </a:r>
            <a:r>
              <a:rPr lang="en-US" sz="3600" b="1" dirty="0"/>
              <a:t/>
            </a:r>
            <a:br>
              <a:rPr lang="en-US" sz="3600" b="1" dirty="0"/>
            </a:br>
            <a:endParaRPr lang="en-US" sz="3600" b="1" dirty="0"/>
          </a:p>
        </p:txBody>
      </p:sp>
      <p:sp>
        <p:nvSpPr>
          <p:cNvPr id="3" name="Content Placeholder 2"/>
          <p:cNvSpPr>
            <a:spLocks noGrp="1"/>
          </p:cNvSpPr>
          <p:nvPr>
            <p:ph idx="1"/>
          </p:nvPr>
        </p:nvSpPr>
        <p:spPr>
          <a:xfrm>
            <a:off x="457200" y="1295400"/>
            <a:ext cx="3962400" cy="4525963"/>
          </a:xfrm>
        </p:spPr>
        <p:txBody>
          <a:bodyPr>
            <a:normAutofit lnSpcReduction="10000"/>
          </a:bodyPr>
          <a:lstStyle/>
          <a:p>
            <a:r>
              <a:rPr lang="en-US" sz="2400" dirty="0" smtClean="0"/>
              <a:t>Close </a:t>
            </a:r>
            <a:r>
              <a:rPr lang="en-US" sz="2400" dirty="0"/>
              <a:t>match between the fluid energy required by </a:t>
            </a:r>
            <a:r>
              <a:rPr lang="en-US" sz="2400" dirty="0" smtClean="0"/>
              <a:t>system </a:t>
            </a:r>
            <a:r>
              <a:rPr lang="en-US" sz="2400" dirty="0"/>
              <a:t>and </a:t>
            </a:r>
            <a:r>
              <a:rPr lang="en-US" sz="2400" dirty="0" smtClean="0"/>
              <a:t>energy </a:t>
            </a:r>
            <a:r>
              <a:rPr lang="en-US" sz="2400" dirty="0"/>
              <a:t>delivered </a:t>
            </a:r>
            <a:r>
              <a:rPr lang="en-US" sz="2400" dirty="0" smtClean="0"/>
              <a:t>by </a:t>
            </a:r>
            <a:r>
              <a:rPr lang="en-US" sz="2400" dirty="0"/>
              <a:t>the </a:t>
            </a:r>
            <a:r>
              <a:rPr lang="en-US" sz="2400" dirty="0" smtClean="0"/>
              <a:t>fan</a:t>
            </a:r>
          </a:p>
          <a:p>
            <a:r>
              <a:rPr lang="en-US" sz="2400" dirty="0" smtClean="0"/>
              <a:t>Uses </a:t>
            </a:r>
            <a:r>
              <a:rPr lang="en-US" sz="2400" dirty="0"/>
              <a:t>electronic controls to regulate motor speed which in turn adjusts the fan speed to meet the </a:t>
            </a:r>
            <a:r>
              <a:rPr lang="en-US" sz="2400" dirty="0" smtClean="0"/>
              <a:t>demand</a:t>
            </a:r>
          </a:p>
          <a:p>
            <a:r>
              <a:rPr lang="en-US" sz="2400" dirty="0" smtClean="0"/>
              <a:t>VFD </a:t>
            </a:r>
            <a:r>
              <a:rPr lang="en-US" sz="2400" dirty="0"/>
              <a:t>controls the frequency of the power supplied to the motor to establish its operating speed. </a:t>
            </a:r>
          </a:p>
        </p:txBody>
      </p:sp>
      <p:pic>
        <p:nvPicPr>
          <p:cNvPr id="5" name="Picture 4"/>
          <p:cNvPicPr/>
          <p:nvPr/>
        </p:nvPicPr>
        <p:blipFill>
          <a:blip r:embed="rId2" cstate="print">
            <a:grayscl/>
            <a:extLst>
              <a:ext uri="{28A0092B-C50C-407E-A947-70E740481C1C}">
                <a14:useLocalDpi xmlns="" xmlns:a14="http://schemas.microsoft.com/office/drawing/2010/main" val="0"/>
              </a:ext>
            </a:extLst>
          </a:blip>
          <a:srcRect/>
          <a:stretch>
            <a:fillRect/>
          </a:stretch>
        </p:blipFill>
        <p:spPr bwMode="auto">
          <a:xfrm>
            <a:off x="4724400" y="1295400"/>
            <a:ext cx="3657600" cy="2057400"/>
          </a:xfrm>
          <a:prstGeom prst="rect">
            <a:avLst/>
          </a:prstGeom>
          <a:noFill/>
          <a:ln>
            <a:noFill/>
          </a:ln>
        </p:spPr>
      </p:pic>
      <p:pic>
        <p:nvPicPr>
          <p:cNvPr id="26626" name="Picture 2" descr="C:\Users\adminstrator\AppData\Local\Temp\SolidDocuments\SolidCapture\SolidCaptureImage10518765.png"/>
          <p:cNvPicPr>
            <a:picLocks noChangeAspect="1" noChangeArrowheads="1"/>
          </p:cNvPicPr>
          <p:nvPr/>
        </p:nvPicPr>
        <p:blipFill>
          <a:blip r:embed="rId3" cstate="print"/>
          <a:srcRect/>
          <a:stretch>
            <a:fillRect/>
          </a:stretch>
        </p:blipFill>
        <p:spPr bwMode="auto">
          <a:xfrm>
            <a:off x="5410200" y="3581400"/>
            <a:ext cx="2971800" cy="2875417"/>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Affinity Laws</a:t>
            </a:r>
            <a:endParaRPr lang="en-US" sz="3600" b="1" dirty="0"/>
          </a:p>
        </p:txBody>
      </p:sp>
      <p:pic>
        <p:nvPicPr>
          <p:cNvPr id="65538" name="Picture 2" descr="https://www.isa.org/uploadedImages/Content/Standards_and_Publications/ISA_Publications/InTech_Magazine/2014/Jan-Feb/MA-2014_Factory-Auto-fig7(1).gif"/>
          <p:cNvPicPr>
            <a:picLocks noChangeAspect="1" noChangeArrowheads="1"/>
          </p:cNvPicPr>
          <p:nvPr/>
        </p:nvPicPr>
        <p:blipFill>
          <a:blip r:embed="rId2" cstate="print"/>
          <a:srcRect/>
          <a:stretch>
            <a:fillRect/>
          </a:stretch>
        </p:blipFill>
        <p:spPr bwMode="auto">
          <a:xfrm>
            <a:off x="304800" y="1828800"/>
            <a:ext cx="8635997" cy="38862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1" descr="C:\Users\adminstrator\AppData\Local\Temp\SolidDocuments\SolidCapture\SolidCaptureImage10667593.png"/>
          <p:cNvPicPr>
            <a:picLocks noChangeAspect="1" noChangeArrowheads="1"/>
          </p:cNvPicPr>
          <p:nvPr/>
        </p:nvPicPr>
        <p:blipFill>
          <a:blip r:embed="rId2" cstate="print"/>
          <a:srcRect/>
          <a:stretch>
            <a:fillRect/>
          </a:stretch>
        </p:blipFill>
        <p:spPr bwMode="auto">
          <a:xfrm>
            <a:off x="533400" y="1752600"/>
            <a:ext cx="4973338" cy="4141434"/>
          </a:xfrm>
          <a:prstGeom prst="rect">
            <a:avLst/>
          </a:prstGeom>
          <a:noFill/>
        </p:spPr>
      </p:pic>
      <p:sp>
        <p:nvSpPr>
          <p:cNvPr id="6" name="TextBox 5"/>
          <p:cNvSpPr txBox="1"/>
          <p:nvPr/>
        </p:nvSpPr>
        <p:spPr>
          <a:xfrm>
            <a:off x="5638800" y="2819400"/>
            <a:ext cx="3124200" cy="1569660"/>
          </a:xfrm>
          <a:prstGeom prst="rect">
            <a:avLst/>
          </a:prstGeom>
          <a:noFill/>
        </p:spPr>
        <p:txBody>
          <a:bodyPr wrap="square" rtlCol="0">
            <a:spAutoFit/>
          </a:bodyPr>
          <a:lstStyle/>
          <a:p>
            <a:r>
              <a:rPr lang="en-US" sz="2400" dirty="0" smtClean="0"/>
              <a:t>VFD closely matches the system curve and optimal input power for the desired flow </a:t>
            </a:r>
            <a:endParaRPr lang="en-US"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t>VFD Application</a:t>
            </a:r>
            <a:endParaRPr lang="en-US" sz="3600" b="1" dirty="0"/>
          </a:p>
        </p:txBody>
      </p:sp>
      <p:sp>
        <p:nvSpPr>
          <p:cNvPr id="3" name="Content Placeholder 2"/>
          <p:cNvSpPr>
            <a:spLocks noGrp="1"/>
          </p:cNvSpPr>
          <p:nvPr>
            <p:ph idx="1"/>
          </p:nvPr>
        </p:nvSpPr>
        <p:spPr>
          <a:xfrm>
            <a:off x="457200" y="1447800"/>
            <a:ext cx="8229600" cy="4525963"/>
          </a:xfrm>
        </p:spPr>
        <p:txBody>
          <a:bodyPr>
            <a:normAutofit fontScale="77500" lnSpcReduction="20000"/>
          </a:bodyPr>
          <a:lstStyle/>
          <a:p>
            <a:pPr>
              <a:buNone/>
            </a:pPr>
            <a:r>
              <a:rPr lang="en-US" b="1" dirty="0"/>
              <a:t>Data and </a:t>
            </a:r>
            <a:r>
              <a:rPr lang="en-US" b="1" dirty="0" smtClean="0"/>
              <a:t>Information</a:t>
            </a:r>
          </a:p>
          <a:p>
            <a:pPr>
              <a:buNone/>
            </a:pPr>
            <a:r>
              <a:rPr lang="en-US" b="1" dirty="0"/>
              <a:t>	</a:t>
            </a:r>
            <a:endParaRPr lang="en-US" dirty="0"/>
          </a:p>
          <a:p>
            <a:pPr lvl="0"/>
            <a:r>
              <a:rPr lang="en-US" dirty="0"/>
              <a:t>Flow and pressure requirements of the system in relation to the main business driver (e.g. production).</a:t>
            </a:r>
          </a:p>
          <a:p>
            <a:pPr lvl="0"/>
            <a:r>
              <a:rPr lang="en-US" dirty="0"/>
              <a:t>Fan type, make, flow rate, pressure, rated efficiency, motor rating in kW, motor efficiency, control method, drive system, pulley diameters (fan &amp; motor) if applicable. </a:t>
            </a:r>
          </a:p>
          <a:p>
            <a:pPr lvl="0"/>
            <a:r>
              <a:rPr lang="en-US" dirty="0"/>
              <a:t>Production run-hours and system demand over the full range of plant operating conditions.</a:t>
            </a:r>
          </a:p>
          <a:p>
            <a:pPr lvl="0"/>
            <a:r>
              <a:rPr lang="en-US" dirty="0"/>
              <a:t>Other inter-related information depending upon the application (say AHU specifications, heat exchangers, driers, cooling tower capacities, combustion air requirements for boilers).</a:t>
            </a:r>
          </a:p>
          <a:p>
            <a:pPr>
              <a:buNone/>
            </a:pPr>
            <a:endParaRPr lang="en-US" dirty="0"/>
          </a:p>
        </p:txBody>
      </p:sp>
      <p:pic>
        <p:nvPicPr>
          <p:cNvPr id="4" name="Picture 1" descr="C:\Users\CHAN\AppData\Local\Temp\SolidDocuments\SolidCapture\SolidCaptureImage8863477.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3400" y="1492250"/>
            <a:ext cx="8382000" cy="416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b="1" dirty="0"/>
              <a:t>Savings with </a:t>
            </a:r>
            <a:r>
              <a:rPr lang="en-US" sz="3200" b="1" dirty="0" smtClean="0"/>
              <a:t>VFD instead of Damper Control</a:t>
            </a:r>
            <a:endParaRPr lang="en-US" sz="3200" b="1" dirty="0"/>
          </a:p>
        </p:txBody>
      </p:sp>
      <p:pic>
        <p:nvPicPr>
          <p:cNvPr id="1025" name="Picture 1" descr="C:\Users\SURYANARAYANAN\AppData\Local\Temp\SolidDocuments\SolidCapture\SolidCaptureImage2735742.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199" y="1524000"/>
            <a:ext cx="3115733" cy="303152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3886200" y="1371600"/>
            <a:ext cx="5029200" cy="5078313"/>
          </a:xfrm>
          <a:prstGeom prst="rect">
            <a:avLst/>
          </a:prstGeom>
          <a:noFill/>
        </p:spPr>
        <p:txBody>
          <a:bodyPr wrap="square" rtlCol="0">
            <a:spAutoFit/>
          </a:bodyPr>
          <a:lstStyle/>
          <a:p>
            <a:r>
              <a:rPr lang="en-US" b="1" dirty="0" smtClean="0"/>
              <a:t>EXAMPLE</a:t>
            </a:r>
          </a:p>
          <a:p>
            <a:endParaRPr lang="en-US" b="1" dirty="0"/>
          </a:p>
          <a:p>
            <a:r>
              <a:rPr lang="en-US" dirty="0"/>
              <a:t>A </a:t>
            </a:r>
            <a:r>
              <a:rPr lang="en-US" dirty="0" smtClean="0"/>
              <a:t>60-HP </a:t>
            </a:r>
            <a:r>
              <a:rPr lang="en-US" dirty="0"/>
              <a:t>fan motor operates 24 </a:t>
            </a:r>
            <a:r>
              <a:rPr lang="en-US" dirty="0" err="1"/>
              <a:t>hr</a:t>
            </a:r>
            <a:r>
              <a:rPr lang="en-US" dirty="0"/>
              <a:t> a day, or 8,760 </a:t>
            </a:r>
            <a:r>
              <a:rPr lang="en-US" dirty="0" err="1"/>
              <a:t>hr</a:t>
            </a:r>
            <a:r>
              <a:rPr lang="en-US" dirty="0"/>
              <a:t> a year, </a:t>
            </a:r>
            <a:r>
              <a:rPr lang="en-US" dirty="0" smtClean="0"/>
              <a:t>“Damper control” </a:t>
            </a:r>
            <a:r>
              <a:rPr lang="en-US" dirty="0"/>
              <a:t>for variable-volume control. </a:t>
            </a:r>
            <a:endParaRPr lang="en-US" dirty="0" smtClean="0"/>
          </a:p>
          <a:p>
            <a:endParaRPr lang="en-US" dirty="0"/>
          </a:p>
          <a:p>
            <a:r>
              <a:rPr lang="en-US" dirty="0" smtClean="0"/>
              <a:t>60 HP </a:t>
            </a:r>
            <a:r>
              <a:rPr lang="en-US" dirty="0"/>
              <a:t>× 0.746 = 44.76 </a:t>
            </a:r>
            <a:r>
              <a:rPr lang="en-US" dirty="0" smtClean="0"/>
              <a:t>kW</a:t>
            </a:r>
            <a:endParaRPr lang="en-US" dirty="0"/>
          </a:p>
          <a:p>
            <a:r>
              <a:rPr lang="en-US" dirty="0" smtClean="0"/>
              <a:t>0.88 ratio × 44.76 kW = 39.39 kW – </a:t>
            </a:r>
            <a:r>
              <a:rPr lang="en-US" dirty="0" smtClean="0">
                <a:solidFill>
                  <a:srgbClr val="FF0000"/>
                </a:solidFill>
              </a:rPr>
              <a:t>damper control</a:t>
            </a:r>
          </a:p>
          <a:p>
            <a:r>
              <a:rPr lang="en-US" dirty="0" smtClean="0"/>
              <a:t>0.28 </a:t>
            </a:r>
            <a:r>
              <a:rPr lang="en-US" dirty="0"/>
              <a:t>ratio × 44.76 </a:t>
            </a:r>
            <a:r>
              <a:rPr lang="en-US" dirty="0" smtClean="0"/>
              <a:t>kW</a:t>
            </a:r>
            <a:r>
              <a:rPr lang="en-US" dirty="0"/>
              <a:t> = 12.53 </a:t>
            </a:r>
            <a:r>
              <a:rPr lang="en-US" dirty="0" smtClean="0"/>
              <a:t>kW – </a:t>
            </a:r>
            <a:r>
              <a:rPr lang="en-US" dirty="0" smtClean="0">
                <a:solidFill>
                  <a:srgbClr val="FF0000"/>
                </a:solidFill>
              </a:rPr>
              <a:t>VFD control</a:t>
            </a:r>
            <a:endParaRPr lang="en-US" dirty="0">
              <a:solidFill>
                <a:srgbClr val="FF0000"/>
              </a:solidFill>
            </a:endParaRPr>
          </a:p>
          <a:p>
            <a:endParaRPr lang="en-US" i="1" dirty="0" smtClean="0"/>
          </a:p>
          <a:p>
            <a:r>
              <a:rPr lang="en-US" i="1" dirty="0" smtClean="0"/>
              <a:t>Savings</a:t>
            </a:r>
            <a:r>
              <a:rPr lang="en-US" dirty="0" smtClean="0"/>
              <a:t>: </a:t>
            </a:r>
            <a:r>
              <a:rPr lang="en-US" dirty="0"/>
              <a:t>39.39 </a:t>
            </a:r>
            <a:r>
              <a:rPr lang="en-US" dirty="0" smtClean="0"/>
              <a:t>kW</a:t>
            </a:r>
            <a:r>
              <a:rPr lang="en-US" dirty="0"/>
              <a:t> - 12.53 </a:t>
            </a:r>
            <a:r>
              <a:rPr lang="en-US" dirty="0" smtClean="0"/>
              <a:t>kW</a:t>
            </a:r>
            <a:r>
              <a:rPr lang="en-US" dirty="0"/>
              <a:t> = 26.86 </a:t>
            </a:r>
            <a:r>
              <a:rPr lang="en-US" dirty="0" smtClean="0"/>
              <a:t>kW</a:t>
            </a:r>
          </a:p>
          <a:p>
            <a:endParaRPr lang="en-US" dirty="0"/>
          </a:p>
          <a:p>
            <a:r>
              <a:rPr lang="en-US" i="1" dirty="0" smtClean="0"/>
              <a:t>Annual Savings: </a:t>
            </a:r>
          </a:p>
          <a:p>
            <a:endParaRPr lang="en-US" i="1" dirty="0" smtClean="0"/>
          </a:p>
          <a:p>
            <a:r>
              <a:rPr lang="en-US" dirty="0" smtClean="0"/>
              <a:t>26.86 </a:t>
            </a:r>
            <a:r>
              <a:rPr lang="en-US" dirty="0"/>
              <a:t>kw</a:t>
            </a:r>
            <a:r>
              <a:rPr lang="en-US" baseline="-25000" dirty="0"/>
              <a:t>4</a:t>
            </a:r>
            <a:r>
              <a:rPr lang="en-US" dirty="0"/>
              <a:t> × 8,760 </a:t>
            </a:r>
            <a:r>
              <a:rPr lang="en-US" dirty="0" err="1"/>
              <a:t>hr</a:t>
            </a:r>
            <a:r>
              <a:rPr lang="en-US" dirty="0"/>
              <a:t> × </a:t>
            </a:r>
            <a:r>
              <a:rPr lang="en-US" dirty="0" err="1" smtClean="0"/>
              <a:t>Rs</a:t>
            </a:r>
            <a:r>
              <a:rPr lang="en-US" dirty="0" smtClean="0"/>
              <a:t>. 6 per </a:t>
            </a:r>
            <a:r>
              <a:rPr lang="en-US" dirty="0"/>
              <a:t>kwh = </a:t>
            </a:r>
            <a:endParaRPr lang="en-US" dirty="0" smtClean="0"/>
          </a:p>
          <a:p>
            <a:endParaRPr lang="en-US" dirty="0" smtClean="0"/>
          </a:p>
          <a:p>
            <a:r>
              <a:rPr lang="en-US" b="1" dirty="0" smtClean="0"/>
              <a:t>Rs.1411761.6 (</a:t>
            </a:r>
            <a:r>
              <a:rPr lang="en-US" b="1" dirty="0" err="1" smtClean="0"/>
              <a:t>Rs</a:t>
            </a:r>
            <a:r>
              <a:rPr lang="en-US" b="1" dirty="0" smtClean="0"/>
              <a:t>. 14.1 Lakhs)</a:t>
            </a:r>
            <a:endParaRPr lang="en-US" b="1" dirty="0"/>
          </a:p>
          <a:p>
            <a:endParaRPr lang="en-US" dirty="0"/>
          </a:p>
        </p:txBody>
      </p:sp>
    </p:spTree>
    <p:extLst>
      <p:ext uri="{BB962C8B-B14F-4D97-AF65-F5344CB8AC3E}">
        <p14:creationId xmlns="" xmlns:p14="http://schemas.microsoft.com/office/powerpoint/2010/main" val="2910125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Fan Types</a:t>
            </a:r>
            <a:endParaRPr lang="en-US" sz="3600" b="1" dirty="0"/>
          </a:p>
        </p:txBody>
      </p:sp>
      <p:graphicFrame>
        <p:nvGraphicFramePr>
          <p:cNvPr id="2060" name="Object 12"/>
          <p:cNvGraphicFramePr>
            <a:graphicFrameLocks noChangeAspect="1"/>
          </p:cNvGraphicFramePr>
          <p:nvPr/>
        </p:nvGraphicFramePr>
        <p:xfrm>
          <a:off x="304800" y="2133600"/>
          <a:ext cx="8399208" cy="3498759"/>
        </p:xfrm>
        <a:graphic>
          <a:graphicData uri="http://schemas.openxmlformats.org/presentationml/2006/ole">
            <p:oleObj spid="_x0000_s2068" name="Document" r:id="rId3" imgW="6097016" imgH="2540557" progId="Word.Document.12">
              <p:embed/>
            </p:oleObj>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http://www.pumpsandsystems.com/sites/default/files/1116/MotorsDrives-Table2.jpg"/>
          <p:cNvPicPr>
            <a:picLocks noChangeAspect="1" noChangeArrowheads="1"/>
          </p:cNvPicPr>
          <p:nvPr/>
        </p:nvPicPr>
        <p:blipFill>
          <a:blip r:embed="rId2" cstate="print"/>
          <a:srcRect/>
          <a:stretch>
            <a:fillRect/>
          </a:stretch>
        </p:blipFill>
        <p:spPr bwMode="auto">
          <a:xfrm>
            <a:off x="838200" y="1905000"/>
            <a:ext cx="7524867" cy="3733800"/>
          </a:xfrm>
          <a:prstGeom prst="rect">
            <a:avLst/>
          </a:prstGeom>
          <a:noFill/>
        </p:spPr>
      </p:pic>
    </p:spTree>
    <p:extLst>
      <p:ext uri="{BB962C8B-B14F-4D97-AF65-F5344CB8AC3E}">
        <p14:creationId xmlns="" xmlns:p14="http://schemas.microsoft.com/office/powerpoint/2010/main" val="400823062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VFD Concept</a:t>
            </a:r>
            <a:endParaRPr lang="en-US" dirty="0"/>
          </a:p>
        </p:txBody>
      </p:sp>
      <p:pic>
        <p:nvPicPr>
          <p:cNvPr id="59393" name="Picture 1" descr="C:\Users\adminstrator\AppData\Local\Temp\SolidDocuments\SolidCapture\SolidCaptureImage10248578.png"/>
          <p:cNvPicPr>
            <a:picLocks noChangeAspect="1" noChangeArrowheads="1"/>
          </p:cNvPicPr>
          <p:nvPr/>
        </p:nvPicPr>
        <p:blipFill>
          <a:blip r:embed="rId2" cstate="print"/>
          <a:srcRect/>
          <a:stretch>
            <a:fillRect/>
          </a:stretch>
        </p:blipFill>
        <p:spPr bwMode="auto">
          <a:xfrm>
            <a:off x="1676400" y="1905000"/>
            <a:ext cx="6015776" cy="2847975"/>
          </a:xfrm>
          <a:prstGeom prst="rect">
            <a:avLst/>
          </a:prstGeom>
          <a:noFill/>
        </p:spPr>
      </p:pic>
      <p:pic>
        <p:nvPicPr>
          <p:cNvPr id="59394" name="Picture 2" descr="C:\Users\adminstrator\AppData\Local\Temp\SolidDocuments\SolidCapture\SolidCaptureImage10290703.png"/>
          <p:cNvPicPr>
            <a:picLocks noChangeAspect="1" noChangeArrowheads="1"/>
          </p:cNvPicPr>
          <p:nvPr/>
        </p:nvPicPr>
        <p:blipFill>
          <a:blip r:embed="rId3" cstate="print"/>
          <a:srcRect/>
          <a:stretch>
            <a:fillRect/>
          </a:stretch>
        </p:blipFill>
        <p:spPr bwMode="auto">
          <a:xfrm>
            <a:off x="1600200" y="4800600"/>
            <a:ext cx="6702185" cy="1771650"/>
          </a:xfrm>
          <a:prstGeom prst="rect">
            <a:avLst/>
          </a:prstGeom>
          <a:noFill/>
        </p:spPr>
      </p:pic>
    </p:spTree>
    <p:extLst>
      <p:ext uri="{BB962C8B-B14F-4D97-AF65-F5344CB8AC3E}">
        <p14:creationId xmlns="" xmlns:p14="http://schemas.microsoft.com/office/powerpoint/2010/main" val="423554071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41" name="Picture 1" descr="C:\Users\SURYANARAYANAN\AppData\Local\Temp\SolidDocuments\SolidCapture\SolidCaptureImage23693088.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42786" y="1676400"/>
            <a:ext cx="7294508" cy="50292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2057399" y="304800"/>
            <a:ext cx="5042021" cy="769441"/>
          </a:xfrm>
          <a:prstGeom prst="rect">
            <a:avLst/>
          </a:prstGeom>
        </p:spPr>
        <p:txBody>
          <a:bodyPr wrap="none">
            <a:spAutoFit/>
          </a:bodyPr>
          <a:lstStyle/>
          <a:p>
            <a:r>
              <a:rPr lang="en-US" sz="4400" dirty="0">
                <a:latin typeface="+mj-lt"/>
                <a:ea typeface="+mj-ea"/>
                <a:cs typeface="+mj-cs"/>
              </a:rPr>
              <a:t>VFD for Boiler FD Fan</a:t>
            </a:r>
          </a:p>
        </p:txBody>
      </p:sp>
    </p:spTree>
    <p:extLst>
      <p:ext uri="{BB962C8B-B14F-4D97-AF65-F5344CB8AC3E}">
        <p14:creationId xmlns="" xmlns:p14="http://schemas.microsoft.com/office/powerpoint/2010/main" val="79166711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descr="C:\Users\CHAN\AppData\Local\Temp\SolidDocuments\SolidCapture\SolidCaptureImage3693885.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388" y="1463675"/>
            <a:ext cx="3744912" cy="3519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771" name="Picture 2" descr="C:\Users\CHAN\AppData\Local\Temp\SolidDocuments\SolidCapture\SolidCaptureImage372485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00563" y="1463675"/>
            <a:ext cx="4192587" cy="3173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2" name="TextBox 3"/>
          <p:cNvSpPr txBox="1">
            <a:spLocks noChangeArrowheads="1"/>
          </p:cNvSpPr>
          <p:nvPr/>
        </p:nvSpPr>
        <p:spPr bwMode="auto">
          <a:xfrm>
            <a:off x="4502150" y="4797425"/>
            <a:ext cx="3468688" cy="922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lnSpc>
                <a:spcPct val="150000"/>
              </a:lnSpc>
            </a:pPr>
            <a:r>
              <a:rPr lang="en-US" b="1"/>
              <a:t>At 50% flow , HP required is 12.5% </a:t>
            </a:r>
          </a:p>
          <a:p>
            <a:pPr eaLnBrk="1" hangingPunct="1">
              <a:lnSpc>
                <a:spcPct val="150000"/>
              </a:lnSpc>
            </a:pPr>
            <a:r>
              <a:rPr lang="en-US" b="1"/>
              <a:t>0.53 = 0.125 = 12.5%</a:t>
            </a:r>
            <a:endParaRPr lang="en-IN" b="1"/>
          </a:p>
        </p:txBody>
      </p:sp>
    </p:spTree>
    <p:extLst>
      <p:ext uri="{BB962C8B-B14F-4D97-AF65-F5344CB8AC3E}">
        <p14:creationId xmlns="" xmlns:p14="http://schemas.microsoft.com/office/powerpoint/2010/main" val="3064474768"/>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85800" y="381000"/>
            <a:ext cx="7772400" cy="1143000"/>
          </a:xfrm>
        </p:spPr>
        <p:txBody>
          <a:bodyPr/>
          <a:lstStyle/>
          <a:p>
            <a:r>
              <a:rPr lang="en-US" sz="2800" b="1" smtClean="0"/>
              <a:t>Duty cycle </a:t>
            </a:r>
            <a:endParaRPr lang="en-IN" sz="2800" b="1" smtClean="0"/>
          </a:p>
        </p:txBody>
      </p:sp>
      <p:pic>
        <p:nvPicPr>
          <p:cNvPr id="3379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23950" y="1989138"/>
            <a:ext cx="6153150" cy="2852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796" name="TextBox 4"/>
          <p:cNvSpPr txBox="1">
            <a:spLocks noChangeArrowheads="1"/>
          </p:cNvSpPr>
          <p:nvPr/>
        </p:nvSpPr>
        <p:spPr bwMode="auto">
          <a:xfrm>
            <a:off x="7092950" y="2781300"/>
            <a:ext cx="1439863" cy="922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a:t>70 % flow over 90 % of the time</a:t>
            </a:r>
            <a:endParaRPr lang="en-IN"/>
          </a:p>
        </p:txBody>
      </p:sp>
    </p:spTree>
    <p:extLst>
      <p:ext uri="{BB962C8B-B14F-4D97-AF65-F5344CB8AC3E}">
        <p14:creationId xmlns="" xmlns:p14="http://schemas.microsoft.com/office/powerpoint/2010/main" val="5455439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Speed Reduction – </a:t>
            </a:r>
            <a:br>
              <a:rPr lang="en-US" sz="3200" b="1" dirty="0" smtClean="0"/>
            </a:br>
            <a:r>
              <a:rPr lang="en-US" sz="3200" b="1" dirty="0" smtClean="0"/>
              <a:t>Changing Motor or Fan Pulley</a:t>
            </a:r>
            <a:endParaRPr lang="en-US" sz="3200" b="1" dirty="0"/>
          </a:p>
        </p:txBody>
      </p:sp>
      <p:sp>
        <p:nvSpPr>
          <p:cNvPr id="3" name="Content Placeholder 2"/>
          <p:cNvSpPr>
            <a:spLocks noGrp="1"/>
          </p:cNvSpPr>
          <p:nvPr>
            <p:ph idx="1"/>
          </p:nvPr>
        </p:nvSpPr>
        <p:spPr/>
        <p:txBody>
          <a:bodyPr/>
          <a:lstStyle/>
          <a:p>
            <a:r>
              <a:rPr lang="en-US" dirty="0" smtClean="0"/>
              <a:t>Fixed speed reduction</a:t>
            </a:r>
          </a:p>
          <a:p>
            <a:r>
              <a:rPr lang="en-US" dirty="0" smtClean="0"/>
              <a:t>For </a:t>
            </a:r>
            <a:r>
              <a:rPr lang="en-US" dirty="0"/>
              <a:t>a 50 mm reduction in pulley diameter, say from 200 mm to 150 mm, energy savings is 12 kW savings. </a:t>
            </a:r>
            <a:endParaRPr lang="en-US" dirty="0" smtClean="0"/>
          </a:p>
          <a:p>
            <a:r>
              <a:rPr lang="en-US" dirty="0" smtClean="0"/>
              <a:t>This </a:t>
            </a:r>
            <a:r>
              <a:rPr lang="en-US" dirty="0"/>
              <a:t>method is not applicable for direct motor-driven fan.</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Fan Replacement</a:t>
            </a:r>
            <a:endParaRPr lang="en-US" sz="3600" b="1" dirty="0"/>
          </a:p>
        </p:txBody>
      </p:sp>
      <p:sp>
        <p:nvSpPr>
          <p:cNvPr id="3" name="Content Placeholder 2"/>
          <p:cNvSpPr>
            <a:spLocks noGrp="1"/>
          </p:cNvSpPr>
          <p:nvPr>
            <p:ph idx="1"/>
          </p:nvPr>
        </p:nvSpPr>
        <p:spPr/>
        <p:txBody>
          <a:bodyPr/>
          <a:lstStyle/>
          <a:p>
            <a:r>
              <a:rPr lang="en-US" dirty="0" smtClean="0"/>
              <a:t>Fans normally oversized during design</a:t>
            </a:r>
          </a:p>
          <a:p>
            <a:r>
              <a:rPr lang="en-US" dirty="0" smtClean="0"/>
              <a:t>Oversized fans deviate far from BEP</a:t>
            </a:r>
          </a:p>
          <a:p>
            <a:r>
              <a:rPr lang="en-US" dirty="0" smtClean="0"/>
              <a:t>Oversized fan generate higher pressure for the same flow</a:t>
            </a:r>
          </a:p>
          <a:p>
            <a:r>
              <a:rPr lang="en-US" dirty="0" smtClean="0"/>
              <a:t>Visual signs of over sizing</a:t>
            </a:r>
          </a:p>
          <a:p>
            <a:pPr lvl="1"/>
            <a:r>
              <a:rPr lang="en-US" dirty="0" smtClean="0"/>
              <a:t>Almost closed dampers and inlet guide vanes</a:t>
            </a:r>
          </a:p>
          <a:p>
            <a:r>
              <a:rPr lang="en-US" dirty="0" smtClean="0"/>
              <a:t>Study if entire fan-motor can be replaced OR </a:t>
            </a:r>
            <a:r>
              <a:rPr lang="en-US" dirty="0" err="1" smtClean="0"/>
              <a:t>atleast</a:t>
            </a:r>
            <a:r>
              <a:rPr lang="en-US" dirty="0" smtClean="0"/>
              <a:t> fan can be replaced</a:t>
            </a:r>
            <a:endParaRPr lang="en-US" dirty="0"/>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a:bodyPr>
          <a:lstStyle/>
          <a:p>
            <a:r>
              <a:rPr lang="en-US" sz="3600" b="1" dirty="0" smtClean="0"/>
              <a:t>Energy Auditing of Fan System</a:t>
            </a:r>
            <a:endParaRPr lang="en-US" sz="3600" b="1" dirty="0"/>
          </a:p>
        </p:txBody>
      </p:sp>
      <p:sp>
        <p:nvSpPr>
          <p:cNvPr id="3" name="Content Placeholder 2"/>
          <p:cNvSpPr>
            <a:spLocks noGrp="1"/>
          </p:cNvSpPr>
          <p:nvPr>
            <p:ph idx="1"/>
          </p:nvPr>
        </p:nvSpPr>
        <p:spPr>
          <a:xfrm>
            <a:off x="457200" y="1447800"/>
            <a:ext cx="8229600" cy="4525963"/>
          </a:xfrm>
        </p:spPr>
        <p:txBody>
          <a:bodyPr>
            <a:normAutofit fontScale="85000" lnSpcReduction="20000"/>
          </a:bodyPr>
          <a:lstStyle/>
          <a:p>
            <a:pPr>
              <a:buNone/>
            </a:pPr>
            <a:r>
              <a:rPr lang="en-US" b="1" dirty="0"/>
              <a:t>Instruments and </a:t>
            </a:r>
            <a:r>
              <a:rPr lang="en-US" b="1" dirty="0" smtClean="0"/>
              <a:t>Measurements</a:t>
            </a:r>
          </a:p>
          <a:p>
            <a:pPr>
              <a:buNone/>
            </a:pPr>
            <a:endParaRPr lang="en-US" dirty="0"/>
          </a:p>
          <a:p>
            <a:pPr lvl="0"/>
            <a:r>
              <a:rPr lang="en-US" dirty="0"/>
              <a:t>Power: kWh meter (with data logging capability to record kW and kWh usage).</a:t>
            </a:r>
          </a:p>
          <a:p>
            <a:pPr lvl="0"/>
            <a:r>
              <a:rPr lang="en-US" dirty="0"/>
              <a:t>Pressure: U-tube manometer, inclined tube manometer.</a:t>
            </a:r>
          </a:p>
          <a:p>
            <a:pPr lvl="0"/>
            <a:r>
              <a:rPr lang="en-US" dirty="0"/>
              <a:t>Temperature: Mercury thermometer, temperature probe.</a:t>
            </a:r>
          </a:p>
          <a:p>
            <a:pPr lvl="0"/>
            <a:r>
              <a:rPr lang="en-US" dirty="0"/>
              <a:t>Speed: Tachometer.</a:t>
            </a:r>
          </a:p>
          <a:p>
            <a:pPr lvl="0"/>
            <a:r>
              <a:rPr lang="en-US" dirty="0"/>
              <a:t>Flow: </a:t>
            </a:r>
            <a:r>
              <a:rPr lang="en-US" dirty="0" err="1"/>
              <a:t>Pitot</a:t>
            </a:r>
            <a:r>
              <a:rPr lang="en-US" dirty="0"/>
              <a:t> tube with inclined tube manometer or digital manometer.</a:t>
            </a:r>
          </a:p>
          <a:p>
            <a:pPr>
              <a:buNone/>
            </a:pP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sz="3600" b="1" dirty="0" smtClean="0"/>
              <a:t>Energy Auditing of Fan System</a:t>
            </a:r>
            <a:endParaRPr lang="en-US" sz="3600" b="1" dirty="0"/>
          </a:p>
        </p:txBody>
      </p:sp>
      <p:sp>
        <p:nvSpPr>
          <p:cNvPr id="3" name="Content Placeholder 2"/>
          <p:cNvSpPr>
            <a:spLocks noGrp="1"/>
          </p:cNvSpPr>
          <p:nvPr>
            <p:ph idx="1"/>
          </p:nvPr>
        </p:nvSpPr>
        <p:spPr>
          <a:xfrm>
            <a:off x="381000" y="1219200"/>
            <a:ext cx="8534400" cy="4525963"/>
          </a:xfrm>
        </p:spPr>
        <p:txBody>
          <a:bodyPr>
            <a:noAutofit/>
          </a:bodyPr>
          <a:lstStyle/>
          <a:p>
            <a:pPr>
              <a:buNone/>
            </a:pPr>
            <a:r>
              <a:rPr lang="en-US" sz="2000" b="1" dirty="0"/>
              <a:t>Field Audit</a:t>
            </a:r>
            <a:endParaRPr lang="en-US" sz="2000" dirty="0"/>
          </a:p>
          <a:p>
            <a:pPr lvl="0"/>
            <a:r>
              <a:rPr lang="en-US" sz="2000" dirty="0"/>
              <a:t>Prepare </a:t>
            </a:r>
            <a:r>
              <a:rPr lang="en-US" sz="2000" dirty="0" smtClean="0"/>
              <a:t>duct </a:t>
            </a:r>
            <a:r>
              <a:rPr lang="en-US" sz="2000" dirty="0"/>
              <a:t>layout diagram showing duct size, transition, bends, and curves.</a:t>
            </a:r>
          </a:p>
          <a:p>
            <a:r>
              <a:rPr lang="en-US" sz="2000" dirty="0" smtClean="0"/>
              <a:t>Observe damper position.</a:t>
            </a:r>
          </a:p>
          <a:p>
            <a:pPr lvl="0"/>
            <a:r>
              <a:rPr lang="en-US" sz="2000" dirty="0" smtClean="0"/>
              <a:t>Measure </a:t>
            </a:r>
            <a:r>
              <a:rPr lang="en-US" sz="2000" dirty="0"/>
              <a:t>fan electrical power consumption using power </a:t>
            </a:r>
            <a:r>
              <a:rPr lang="en-US" sz="2000" dirty="0" err="1"/>
              <a:t>analyser</a:t>
            </a:r>
            <a:r>
              <a:rPr lang="en-US" sz="2000" dirty="0"/>
              <a:t>/motor electrical logging over extended period, especially for variable-flow applications.</a:t>
            </a:r>
          </a:p>
          <a:p>
            <a:pPr lvl="0"/>
            <a:r>
              <a:rPr lang="en-US" sz="2000" dirty="0"/>
              <a:t>Measure fan differential pressure.</a:t>
            </a:r>
          </a:p>
          <a:p>
            <a:pPr lvl="0"/>
            <a:r>
              <a:rPr lang="en-US" sz="2000" dirty="0" smtClean="0"/>
              <a:t>Measure </a:t>
            </a:r>
            <a:r>
              <a:rPr lang="en-US" sz="2000" dirty="0"/>
              <a:t>flows using </a:t>
            </a:r>
            <a:r>
              <a:rPr lang="en-US" sz="2000" dirty="0" err="1"/>
              <a:t>pitot</a:t>
            </a:r>
            <a:r>
              <a:rPr lang="en-US" sz="2000" dirty="0"/>
              <a:t> tube and manometer (or alternative measurements such as temperature rise across a water-to-air heat exchanger where input energy and flow can be accurately recorded).</a:t>
            </a:r>
          </a:p>
          <a:p>
            <a:pPr lvl="0"/>
            <a:r>
              <a:rPr lang="en-US" sz="2000" dirty="0"/>
              <a:t>Measure distribution of air flow.</a:t>
            </a:r>
          </a:p>
          <a:p>
            <a:pPr lvl="0"/>
            <a:r>
              <a:rPr lang="en-US" sz="2000" dirty="0"/>
              <a:t>Measure pressures at points of demand.</a:t>
            </a:r>
          </a:p>
          <a:p>
            <a:pPr lvl="0"/>
            <a:r>
              <a:rPr lang="en-US" sz="2000" dirty="0"/>
              <a:t>Measure filter pressure drop, duct static pressures at various points.</a:t>
            </a:r>
          </a:p>
          <a:p>
            <a:pPr lvl="0"/>
            <a:r>
              <a:rPr lang="en-US" sz="2000" dirty="0"/>
              <a:t>Observe leakage if any.</a:t>
            </a:r>
          </a:p>
          <a:p>
            <a:pPr lvl="0"/>
            <a:r>
              <a:rPr lang="en-US" sz="2000" dirty="0"/>
              <a:t>Record duct size, transition, diffusers, and corners.</a:t>
            </a:r>
          </a:p>
          <a:p>
            <a:pPr>
              <a:buNone/>
            </a:pPr>
            <a:endParaRPr lang="en-US" sz="2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sz="3600" b="1" dirty="0" smtClean="0"/>
              <a:t>Energy Auditing of Fan System</a:t>
            </a:r>
            <a:endParaRPr lang="en-US" sz="3600" b="1" dirty="0"/>
          </a:p>
        </p:txBody>
      </p:sp>
      <p:sp>
        <p:nvSpPr>
          <p:cNvPr id="3" name="Content Placeholder 2"/>
          <p:cNvSpPr>
            <a:spLocks noGrp="1"/>
          </p:cNvSpPr>
          <p:nvPr>
            <p:ph idx="1"/>
          </p:nvPr>
        </p:nvSpPr>
        <p:spPr>
          <a:xfrm>
            <a:off x="457200" y="1143000"/>
            <a:ext cx="8686800" cy="4525963"/>
          </a:xfrm>
        </p:spPr>
        <p:txBody>
          <a:bodyPr>
            <a:noAutofit/>
          </a:bodyPr>
          <a:lstStyle/>
          <a:p>
            <a:pPr>
              <a:buNone/>
            </a:pPr>
            <a:r>
              <a:rPr lang="en-US" sz="2400" b="1" dirty="0"/>
              <a:t>Analysis</a:t>
            </a:r>
            <a:endParaRPr lang="en-US" sz="2400" dirty="0"/>
          </a:p>
          <a:p>
            <a:pPr lvl="0"/>
            <a:r>
              <a:rPr lang="en-US" sz="2400" dirty="0"/>
              <a:t>Assess the appropriateness of each air demand.</a:t>
            </a:r>
          </a:p>
          <a:p>
            <a:pPr lvl="0"/>
            <a:r>
              <a:rPr lang="en-US" sz="2400" dirty="0" smtClean="0"/>
              <a:t>Possible reduction of flow.</a:t>
            </a:r>
          </a:p>
          <a:p>
            <a:pPr lvl="0"/>
            <a:r>
              <a:rPr lang="en-US" sz="2400" dirty="0" smtClean="0"/>
              <a:t>Potential reduction in air leaks.</a:t>
            </a:r>
          </a:p>
          <a:p>
            <a:pPr lvl="0"/>
            <a:r>
              <a:rPr lang="en-US" sz="2400" dirty="0" smtClean="0"/>
              <a:t>Assess </a:t>
            </a:r>
            <a:r>
              <a:rPr lang="en-US" sz="2400" dirty="0"/>
              <a:t>isolation of air users.</a:t>
            </a:r>
          </a:p>
          <a:p>
            <a:pPr lvl="0"/>
            <a:r>
              <a:rPr lang="en-US" sz="2400" dirty="0" smtClean="0"/>
              <a:t>Assess </a:t>
            </a:r>
            <a:r>
              <a:rPr lang="en-US" sz="2400" dirty="0"/>
              <a:t>whether extraction systems is delivering the requirements at each of the locations.</a:t>
            </a:r>
          </a:p>
          <a:p>
            <a:pPr lvl="0"/>
            <a:r>
              <a:rPr lang="en-US" sz="2400" dirty="0"/>
              <a:t>Flow balance.</a:t>
            </a:r>
          </a:p>
          <a:p>
            <a:pPr lvl="0"/>
            <a:r>
              <a:rPr lang="en-US" sz="2400" dirty="0"/>
              <a:t>Assess deviation from operating point (</a:t>
            </a:r>
            <a:r>
              <a:rPr lang="en-US" sz="2400" dirty="0" smtClean="0"/>
              <a:t>10–15 </a:t>
            </a:r>
            <a:r>
              <a:rPr lang="en-US" sz="2400" dirty="0"/>
              <a:t>% is acceptable).</a:t>
            </a:r>
          </a:p>
          <a:p>
            <a:pPr lvl="0"/>
            <a:r>
              <a:rPr lang="en-US" sz="2400" dirty="0"/>
              <a:t>Avoiding damper operation through energy efficient alternatives.</a:t>
            </a:r>
          </a:p>
          <a:p>
            <a:pPr lvl="0"/>
            <a:r>
              <a:rPr lang="en-US" sz="2400" dirty="0"/>
              <a:t>Assess fan efficiency and compare with design and fan system efficiency.</a:t>
            </a:r>
          </a:p>
          <a:p>
            <a:pPr lvl="0"/>
            <a:r>
              <a:rPr lang="en-US" sz="2400" dirty="0"/>
              <a:t>Assess fan inlet and outlet conditions for flow disturbance.</a:t>
            </a:r>
          </a:p>
          <a:p>
            <a:pPr>
              <a:buNone/>
            </a:pP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C:\Users\CHAN\AppData\Local\Temp\SolidDocuments\SolidCapture\SolidCaptureImage84506630.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3400" y="1600200"/>
            <a:ext cx="4044950" cy="281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3" name="Picture 2" descr="C:\Users\CHAN\AppData\Local\Temp\SolidDocuments\SolidCapture\SolidCaptureImage8456059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52988" y="1600200"/>
            <a:ext cx="4044950" cy="281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4" name="TextBox 3"/>
          <p:cNvSpPr txBox="1">
            <a:spLocks noChangeArrowheads="1"/>
          </p:cNvSpPr>
          <p:nvPr/>
        </p:nvSpPr>
        <p:spPr bwMode="auto">
          <a:xfrm>
            <a:off x="838200" y="4459288"/>
            <a:ext cx="32766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a:t>Flow in Centrifugal fan </a:t>
            </a:r>
            <a:endParaRPr lang="en-IN"/>
          </a:p>
        </p:txBody>
      </p:sp>
      <p:sp>
        <p:nvSpPr>
          <p:cNvPr id="5125" name="TextBox 6"/>
          <p:cNvSpPr txBox="1">
            <a:spLocks noChangeArrowheads="1"/>
          </p:cNvSpPr>
          <p:nvPr/>
        </p:nvSpPr>
        <p:spPr bwMode="auto">
          <a:xfrm>
            <a:off x="5770563" y="4462463"/>
            <a:ext cx="2687637"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a:t>Flow in Axial fan</a:t>
            </a:r>
            <a:endParaRPr lang="en-IN"/>
          </a:p>
        </p:txBody>
      </p:sp>
    </p:spTree>
    <p:extLst>
      <p:ext uri="{BB962C8B-B14F-4D97-AF65-F5344CB8AC3E}">
        <p14:creationId xmlns="" xmlns:p14="http://schemas.microsoft.com/office/powerpoint/2010/main" val="37017234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Energy Auditing of Fan System</a:t>
            </a:r>
            <a:endParaRPr lang="en-US" sz="3600" b="1" dirty="0"/>
          </a:p>
        </p:txBody>
      </p:sp>
      <p:sp>
        <p:nvSpPr>
          <p:cNvPr id="3" name="Content Placeholder 2"/>
          <p:cNvSpPr>
            <a:spLocks noGrp="1"/>
          </p:cNvSpPr>
          <p:nvPr>
            <p:ph idx="1"/>
          </p:nvPr>
        </p:nvSpPr>
        <p:spPr/>
        <p:txBody>
          <a:bodyPr>
            <a:normAutofit/>
          </a:bodyPr>
          <a:lstStyle/>
          <a:p>
            <a:pPr>
              <a:buNone/>
            </a:pPr>
            <a:r>
              <a:rPr lang="en-US" sz="2800" b="1" dirty="0"/>
              <a:t>Report	</a:t>
            </a:r>
            <a:endParaRPr lang="en-US" sz="2800" dirty="0"/>
          </a:p>
          <a:p>
            <a:pPr lvl="0"/>
            <a:r>
              <a:rPr lang="en-US" sz="2800" dirty="0"/>
              <a:t>Describe briefly the fan system based on the details collected	.</a:t>
            </a:r>
          </a:p>
          <a:p>
            <a:pPr lvl="0"/>
            <a:r>
              <a:rPr lang="en-US" sz="2800" dirty="0"/>
              <a:t>Analysis of fan system based on the field observations and audit.	</a:t>
            </a:r>
          </a:p>
          <a:p>
            <a:pPr lvl="0"/>
            <a:r>
              <a:rPr lang="en-US" sz="2800" dirty="0"/>
              <a:t>Mention ENCON opportunities with potential savings, investment, and simple payback period	</a:t>
            </a:r>
          </a:p>
          <a:p>
            <a:pPr>
              <a:buNone/>
            </a:pPr>
            <a:endParaRPr lang="en-US" sz="28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b="1" dirty="0"/>
              <a:t>ENCON Opportunities in Fan Systems</a:t>
            </a:r>
            <a:endParaRPr lang="en-US" sz="3200" dirty="0"/>
          </a:p>
        </p:txBody>
      </p:sp>
      <p:sp>
        <p:nvSpPr>
          <p:cNvPr id="3" name="Content Placeholder 2"/>
          <p:cNvSpPr>
            <a:spLocks noGrp="1"/>
          </p:cNvSpPr>
          <p:nvPr>
            <p:ph idx="1"/>
          </p:nvPr>
        </p:nvSpPr>
        <p:spPr>
          <a:xfrm>
            <a:off x="457200" y="1219200"/>
            <a:ext cx="8229600" cy="4525963"/>
          </a:xfrm>
        </p:spPr>
        <p:txBody>
          <a:bodyPr>
            <a:normAutofit/>
          </a:bodyPr>
          <a:lstStyle/>
          <a:p>
            <a:pPr>
              <a:buNone/>
            </a:pPr>
            <a:r>
              <a:rPr lang="en-US" sz="2800" b="1" dirty="0"/>
              <a:t>Operational and Housekeeping Measures</a:t>
            </a:r>
            <a:endParaRPr lang="en-US" sz="2800" dirty="0"/>
          </a:p>
          <a:p>
            <a:pPr lvl="0"/>
            <a:r>
              <a:rPr lang="en-US" sz="2800" dirty="0"/>
              <a:t>Turn off fan when it is not needed </a:t>
            </a:r>
          </a:p>
          <a:p>
            <a:pPr lvl="0"/>
            <a:r>
              <a:rPr lang="en-US" sz="2800" dirty="0"/>
              <a:t>Clean filters and reduce pressure drop across them.</a:t>
            </a:r>
          </a:p>
          <a:p>
            <a:pPr lvl="0"/>
            <a:r>
              <a:rPr lang="en-US" sz="2800" dirty="0"/>
              <a:t>Check and adjust belt tension (motor-fan) regularly.</a:t>
            </a:r>
          </a:p>
          <a:p>
            <a:pPr lvl="0"/>
            <a:r>
              <a:rPr lang="en-US" sz="2800" dirty="0"/>
              <a:t>Arrest any leaks in the duct.</a:t>
            </a:r>
          </a:p>
          <a:p>
            <a:pPr lvl="0"/>
            <a:r>
              <a:rPr lang="en-US" sz="2800" dirty="0"/>
              <a:t>Clean fan blades regularly.</a:t>
            </a:r>
          </a:p>
          <a:p>
            <a:pPr lvl="0"/>
            <a:r>
              <a:rPr lang="en-US" sz="2800" dirty="0"/>
              <a:t>Check flow balance.</a:t>
            </a:r>
          </a:p>
          <a:p>
            <a:pPr>
              <a:buNone/>
            </a:pPr>
            <a:endParaRPr lang="en-US" sz="2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sz="3200" b="1" dirty="0"/>
              <a:t>ENCON Opportunities in Fan Systems</a:t>
            </a:r>
            <a:endParaRPr lang="en-US" sz="3200" dirty="0"/>
          </a:p>
        </p:txBody>
      </p:sp>
      <p:sp>
        <p:nvSpPr>
          <p:cNvPr id="3" name="Content Placeholder 2"/>
          <p:cNvSpPr>
            <a:spLocks noGrp="1"/>
          </p:cNvSpPr>
          <p:nvPr>
            <p:ph idx="1"/>
          </p:nvPr>
        </p:nvSpPr>
        <p:spPr>
          <a:xfrm>
            <a:off x="457200" y="1219200"/>
            <a:ext cx="8229600" cy="4525963"/>
          </a:xfrm>
        </p:spPr>
        <p:txBody>
          <a:bodyPr>
            <a:noAutofit/>
          </a:bodyPr>
          <a:lstStyle/>
          <a:p>
            <a:pPr>
              <a:buNone/>
            </a:pPr>
            <a:r>
              <a:rPr lang="en-US" sz="2800" b="1" dirty="0"/>
              <a:t>Low-Cost Measures</a:t>
            </a:r>
            <a:endParaRPr lang="en-US" sz="2800" dirty="0"/>
          </a:p>
          <a:p>
            <a:pPr lvl="0"/>
            <a:r>
              <a:rPr lang="en-US" sz="2800" dirty="0"/>
              <a:t>Reduce fan speed by changing motor or fan pulley.</a:t>
            </a:r>
          </a:p>
          <a:p>
            <a:pPr lvl="0"/>
            <a:r>
              <a:rPr lang="en-US" sz="2800" dirty="0"/>
              <a:t>Consider impeller change where applicable for fixed flow applications.</a:t>
            </a:r>
          </a:p>
          <a:p>
            <a:pPr lvl="0"/>
            <a:r>
              <a:rPr lang="en-US" sz="2800" dirty="0"/>
              <a:t>Improve fan inlet and outlet duct connections to ensure proper flow distribution and losses at the inlet and outlet.</a:t>
            </a:r>
          </a:p>
          <a:p>
            <a:pPr lvl="0"/>
            <a:r>
              <a:rPr lang="en-US" sz="2800" dirty="0"/>
              <a:t>Explore use of low-slip belts such as flat, cogged belts.</a:t>
            </a:r>
          </a:p>
          <a:p>
            <a:pPr lvl="0"/>
            <a:r>
              <a:rPr lang="en-US" sz="2800" dirty="0"/>
              <a:t>Avoid damper operation through speed control (motor/fan pulley change).</a:t>
            </a:r>
          </a:p>
          <a:p>
            <a:pPr>
              <a:buNone/>
            </a:pPr>
            <a:endParaRPr lang="en-US" sz="2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sz="3200" b="1" dirty="0"/>
              <a:t>ENCON Opportunities in Fan Systems</a:t>
            </a:r>
            <a:endParaRPr lang="en-US" sz="3200" dirty="0"/>
          </a:p>
        </p:txBody>
      </p:sp>
      <p:sp>
        <p:nvSpPr>
          <p:cNvPr id="3" name="Content Placeholder 2"/>
          <p:cNvSpPr>
            <a:spLocks noGrp="1"/>
          </p:cNvSpPr>
          <p:nvPr>
            <p:ph idx="1"/>
          </p:nvPr>
        </p:nvSpPr>
        <p:spPr>
          <a:xfrm>
            <a:off x="381000" y="914400"/>
            <a:ext cx="8534400" cy="5638800"/>
          </a:xfrm>
        </p:spPr>
        <p:txBody>
          <a:bodyPr>
            <a:noAutofit/>
          </a:bodyPr>
          <a:lstStyle/>
          <a:p>
            <a:pPr>
              <a:buNone/>
            </a:pPr>
            <a:r>
              <a:rPr lang="en-US" sz="2000" b="1" dirty="0"/>
              <a:t>Retrofit Measures</a:t>
            </a:r>
            <a:endParaRPr lang="en-US" sz="2000" dirty="0"/>
          </a:p>
          <a:p>
            <a:pPr lvl="0"/>
            <a:r>
              <a:rPr lang="en-US" sz="2000" dirty="0"/>
              <a:t>Avoid damper operation through speed control (inlet guide vane/VFD) to adjust for changes in system requirements. Reducing a fan’s speed by 20% can reduce its power requirements by nearly 50%.</a:t>
            </a:r>
          </a:p>
          <a:p>
            <a:pPr lvl="0"/>
            <a:r>
              <a:rPr lang="en-US" sz="2000" dirty="0"/>
              <a:t>Replacing existing fan with energy efficient fan operating closer to BEP.</a:t>
            </a:r>
          </a:p>
          <a:p>
            <a:pPr lvl="0"/>
            <a:r>
              <a:rPr lang="en-US" sz="2000" dirty="0"/>
              <a:t>Review and increase duct size if feasible. A 15% increase in duct diameter can reduce pressure drop by 50%. This allows smaller fan motor to be used.</a:t>
            </a:r>
          </a:p>
          <a:p>
            <a:pPr lvl="0"/>
            <a:r>
              <a:rPr lang="en-US" sz="2000" dirty="0"/>
              <a:t>Use smooth, well-rounded air inlet cones for fan inlet air intakes.</a:t>
            </a:r>
          </a:p>
          <a:p>
            <a:pPr lvl="0"/>
            <a:r>
              <a:rPr lang="en-US" sz="2000" dirty="0"/>
              <a:t>Reduce bends in the ductwork.</a:t>
            </a:r>
          </a:p>
          <a:p>
            <a:pPr lvl="0"/>
            <a:r>
              <a:rPr lang="en-US" sz="2000" dirty="0"/>
              <a:t>Replace fan motor with energy efficient motor.</a:t>
            </a:r>
          </a:p>
          <a:p>
            <a:pPr lvl="0"/>
            <a:r>
              <a:rPr lang="en-US" sz="2000" dirty="0"/>
              <a:t>Replace oversized motors.</a:t>
            </a:r>
          </a:p>
          <a:p>
            <a:pPr lvl="0"/>
            <a:r>
              <a:rPr lang="en-US" sz="2000" dirty="0"/>
              <a:t>Replace outdated equipment with newer and optimal sized units.</a:t>
            </a:r>
          </a:p>
          <a:p>
            <a:pPr lvl="0"/>
            <a:r>
              <a:rPr lang="en-US" sz="2000" dirty="0"/>
              <a:t>Use energy efficient aerofoil backward curved fans if feasible.</a:t>
            </a:r>
          </a:p>
          <a:p>
            <a:pPr lvl="0"/>
            <a:r>
              <a:rPr lang="en-US" sz="2000" dirty="0"/>
              <a:t>Use simulation tools like Computational Fluid Dynamics (CFD) to improve fan systems.</a:t>
            </a:r>
          </a:p>
          <a:p>
            <a:r>
              <a:rPr lang="en-US" sz="2000" dirty="0"/>
              <a:t>Switch over to FRP blades in cooling tower fans.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ChangeArrowheads="1"/>
          </p:cNvSpPr>
          <p:nvPr/>
        </p:nvSpPr>
        <p:spPr bwMode="auto">
          <a:xfrm>
            <a:off x="228600" y="4400550"/>
            <a:ext cx="228600" cy="457200"/>
          </a:xfrm>
          <a:prstGeom prst="rect">
            <a:avLst/>
          </a:prstGeom>
          <a:solidFill>
            <a:schemeClr val="folHlink"/>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796" name="Rectangle 4"/>
          <p:cNvSpPr>
            <a:spLocks noChangeArrowheads="1"/>
          </p:cNvSpPr>
          <p:nvPr/>
        </p:nvSpPr>
        <p:spPr bwMode="auto">
          <a:xfrm>
            <a:off x="609600" y="4400550"/>
            <a:ext cx="228600" cy="457200"/>
          </a:xfrm>
          <a:prstGeom prst="rect">
            <a:avLst/>
          </a:prstGeom>
          <a:solidFill>
            <a:schemeClr val="folHlink"/>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sp>
        <p:nvSpPr>
          <p:cNvPr id="161797" name="Rectangle 5"/>
          <p:cNvSpPr>
            <a:spLocks noChangeArrowheads="1"/>
          </p:cNvSpPr>
          <p:nvPr/>
        </p:nvSpPr>
        <p:spPr bwMode="auto">
          <a:xfrm>
            <a:off x="990600" y="4400550"/>
            <a:ext cx="228600" cy="457200"/>
          </a:xfrm>
          <a:prstGeom prst="rect">
            <a:avLst/>
          </a:prstGeom>
          <a:solidFill>
            <a:schemeClr val="folHlink"/>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798" name="Rectangle 6"/>
          <p:cNvSpPr>
            <a:spLocks noChangeArrowheads="1"/>
          </p:cNvSpPr>
          <p:nvPr/>
        </p:nvSpPr>
        <p:spPr bwMode="auto">
          <a:xfrm>
            <a:off x="1371600" y="4400550"/>
            <a:ext cx="228600" cy="457200"/>
          </a:xfrm>
          <a:prstGeom prst="rect">
            <a:avLst/>
          </a:prstGeom>
          <a:solidFill>
            <a:schemeClr val="folHlink"/>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sp>
        <p:nvSpPr>
          <p:cNvPr id="161799" name="Rectangle 7"/>
          <p:cNvSpPr>
            <a:spLocks noChangeArrowheads="1"/>
          </p:cNvSpPr>
          <p:nvPr/>
        </p:nvSpPr>
        <p:spPr bwMode="auto">
          <a:xfrm>
            <a:off x="1752600" y="4400550"/>
            <a:ext cx="228600" cy="457200"/>
          </a:xfrm>
          <a:prstGeom prst="rect">
            <a:avLst/>
          </a:prstGeom>
          <a:solidFill>
            <a:schemeClr val="folHlink"/>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sp>
        <p:nvSpPr>
          <p:cNvPr id="161800" name="Line 8"/>
          <p:cNvSpPr>
            <a:spLocks noChangeShapeType="1"/>
          </p:cNvSpPr>
          <p:nvPr/>
        </p:nvSpPr>
        <p:spPr bwMode="auto">
          <a:xfrm>
            <a:off x="361950" y="3790950"/>
            <a:ext cx="15240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01" name="Line 9"/>
          <p:cNvSpPr>
            <a:spLocks noChangeShapeType="1"/>
          </p:cNvSpPr>
          <p:nvPr/>
        </p:nvSpPr>
        <p:spPr bwMode="auto">
          <a:xfrm flipV="1">
            <a:off x="990600" y="1885950"/>
            <a:ext cx="0" cy="19050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02" name="Oval 10"/>
          <p:cNvSpPr>
            <a:spLocks noChangeArrowheads="1"/>
          </p:cNvSpPr>
          <p:nvPr/>
        </p:nvSpPr>
        <p:spPr bwMode="auto">
          <a:xfrm>
            <a:off x="2514600" y="2419350"/>
            <a:ext cx="304800" cy="304800"/>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03" name="Line 11"/>
          <p:cNvSpPr>
            <a:spLocks noChangeShapeType="1"/>
          </p:cNvSpPr>
          <p:nvPr/>
        </p:nvSpPr>
        <p:spPr bwMode="auto">
          <a:xfrm>
            <a:off x="990600" y="1885950"/>
            <a:ext cx="304800" cy="0"/>
          </a:xfrm>
          <a:prstGeom prst="line">
            <a:avLst/>
          </a:prstGeom>
          <a:noFill/>
          <a:ln w="9525">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04" name="AutoShape 12" descr="Large confetti"/>
          <p:cNvSpPr>
            <a:spLocks noChangeArrowheads="1"/>
          </p:cNvSpPr>
          <p:nvPr/>
        </p:nvSpPr>
        <p:spPr bwMode="auto">
          <a:xfrm>
            <a:off x="1219200" y="1581150"/>
            <a:ext cx="609600" cy="10668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pattFill prst="lgConfetti">
            <a:fgClr>
              <a:schemeClr val="folHlink"/>
            </a:fgClr>
            <a:bgClr>
              <a:schemeClr val="bg1"/>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05" name="Line 13"/>
          <p:cNvSpPr>
            <a:spLocks noChangeShapeType="1"/>
          </p:cNvSpPr>
          <p:nvPr/>
        </p:nvSpPr>
        <p:spPr bwMode="auto">
          <a:xfrm>
            <a:off x="2819400" y="2495550"/>
            <a:ext cx="6096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06" name="AutoShape 14"/>
          <p:cNvSpPr>
            <a:spLocks noChangeArrowheads="1"/>
          </p:cNvSpPr>
          <p:nvPr/>
        </p:nvSpPr>
        <p:spPr bwMode="auto">
          <a:xfrm rot="10800000">
            <a:off x="3048000" y="1066800"/>
            <a:ext cx="304800" cy="12954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07" name="Line 15"/>
          <p:cNvSpPr>
            <a:spLocks noChangeShapeType="1"/>
          </p:cNvSpPr>
          <p:nvPr/>
        </p:nvSpPr>
        <p:spPr bwMode="auto">
          <a:xfrm>
            <a:off x="361950" y="3790950"/>
            <a:ext cx="0" cy="609600"/>
          </a:xfrm>
          <a:prstGeom prst="line">
            <a:avLst/>
          </a:prstGeom>
          <a:noFill/>
          <a:ln w="9525">
            <a:solidFill>
              <a:schemeClr val="tx1"/>
            </a:solidFill>
            <a:round/>
            <a:headEnd type="arrow"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08" name="Line 16"/>
          <p:cNvSpPr>
            <a:spLocks noChangeShapeType="1"/>
          </p:cNvSpPr>
          <p:nvPr/>
        </p:nvSpPr>
        <p:spPr bwMode="auto">
          <a:xfrm>
            <a:off x="723900" y="3790950"/>
            <a:ext cx="0" cy="609600"/>
          </a:xfrm>
          <a:prstGeom prst="line">
            <a:avLst/>
          </a:prstGeom>
          <a:noFill/>
          <a:ln w="9525">
            <a:solidFill>
              <a:schemeClr val="tx1"/>
            </a:solidFill>
            <a:round/>
            <a:headEnd type="arrow"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09" name="Line 17"/>
          <p:cNvSpPr>
            <a:spLocks noChangeShapeType="1"/>
          </p:cNvSpPr>
          <p:nvPr/>
        </p:nvSpPr>
        <p:spPr bwMode="auto">
          <a:xfrm>
            <a:off x="1104900" y="3790950"/>
            <a:ext cx="0" cy="609600"/>
          </a:xfrm>
          <a:prstGeom prst="line">
            <a:avLst/>
          </a:prstGeom>
          <a:noFill/>
          <a:ln w="9525">
            <a:solidFill>
              <a:schemeClr val="tx1"/>
            </a:solidFill>
            <a:round/>
            <a:headEnd type="arrow"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10" name="Line 18"/>
          <p:cNvSpPr>
            <a:spLocks noChangeShapeType="1"/>
          </p:cNvSpPr>
          <p:nvPr/>
        </p:nvSpPr>
        <p:spPr bwMode="auto">
          <a:xfrm>
            <a:off x="1485900" y="3790950"/>
            <a:ext cx="0" cy="609600"/>
          </a:xfrm>
          <a:prstGeom prst="line">
            <a:avLst/>
          </a:prstGeom>
          <a:noFill/>
          <a:ln w="9525">
            <a:solidFill>
              <a:schemeClr val="tx1"/>
            </a:solidFill>
            <a:round/>
            <a:headEnd type="arrow"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11" name="Line 19"/>
          <p:cNvSpPr>
            <a:spLocks noChangeShapeType="1"/>
          </p:cNvSpPr>
          <p:nvPr/>
        </p:nvSpPr>
        <p:spPr bwMode="auto">
          <a:xfrm>
            <a:off x="1905000" y="3790950"/>
            <a:ext cx="0" cy="609600"/>
          </a:xfrm>
          <a:prstGeom prst="line">
            <a:avLst/>
          </a:prstGeom>
          <a:noFill/>
          <a:ln w="9525">
            <a:solidFill>
              <a:schemeClr val="tx1"/>
            </a:solidFill>
            <a:round/>
            <a:headEnd type="arrow"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12" name="Rectangle 20"/>
          <p:cNvSpPr>
            <a:spLocks noChangeArrowheads="1"/>
          </p:cNvSpPr>
          <p:nvPr/>
        </p:nvSpPr>
        <p:spPr bwMode="auto">
          <a:xfrm>
            <a:off x="2514600" y="2724150"/>
            <a:ext cx="304800" cy="76200"/>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13" name="Text Box 21"/>
          <p:cNvSpPr txBox="1">
            <a:spLocks noChangeArrowheads="1"/>
          </p:cNvSpPr>
          <p:nvPr/>
        </p:nvSpPr>
        <p:spPr bwMode="auto">
          <a:xfrm>
            <a:off x="533400" y="5086350"/>
            <a:ext cx="3048000" cy="1314450"/>
          </a:xfrm>
          <a:prstGeom prst="rect">
            <a:avLst/>
          </a:prstGeom>
          <a:solidFill>
            <a:srgbClr val="DDDDD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b="1">
                <a:solidFill>
                  <a:srgbClr val="111111"/>
                </a:solidFill>
                <a:latin typeface="Times New Roman" pitchFamily="18" charset="0"/>
              </a:rPr>
              <a:t>Existing: </a:t>
            </a:r>
          </a:p>
          <a:p>
            <a:pPr>
              <a:buFontTx/>
              <a:buChar char="•"/>
            </a:pPr>
            <a:r>
              <a:rPr lang="en-US" altLang="en-US" sz="1600">
                <a:solidFill>
                  <a:srgbClr val="111111"/>
                </a:solidFill>
                <a:latin typeface="Times New Roman" pitchFamily="18" charset="0"/>
              </a:rPr>
              <a:t>No dampers, Suction remains even  when M/c  not operating</a:t>
            </a:r>
          </a:p>
          <a:p>
            <a:pPr>
              <a:buFontTx/>
              <a:buChar char="•"/>
            </a:pPr>
            <a:r>
              <a:rPr lang="en-US" altLang="en-US" sz="1600">
                <a:solidFill>
                  <a:srgbClr val="111111"/>
                </a:solidFill>
                <a:latin typeface="Times New Roman" pitchFamily="18" charset="0"/>
              </a:rPr>
              <a:t>Common suction and Unbalanced parallel operation</a:t>
            </a:r>
          </a:p>
        </p:txBody>
      </p:sp>
      <p:sp>
        <p:nvSpPr>
          <p:cNvPr id="161814" name="Line 22"/>
          <p:cNvSpPr>
            <a:spLocks noChangeShapeType="1"/>
          </p:cNvSpPr>
          <p:nvPr/>
        </p:nvSpPr>
        <p:spPr bwMode="auto">
          <a:xfrm>
            <a:off x="2057400" y="1352550"/>
            <a:ext cx="0" cy="1905000"/>
          </a:xfrm>
          <a:prstGeom prst="line">
            <a:avLst/>
          </a:prstGeom>
          <a:noFill/>
          <a:ln w="38100" cmpd="dbl">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15" name="Line 23"/>
          <p:cNvSpPr>
            <a:spLocks noChangeShapeType="1"/>
          </p:cNvSpPr>
          <p:nvPr/>
        </p:nvSpPr>
        <p:spPr bwMode="auto">
          <a:xfrm flipV="1">
            <a:off x="1524000" y="1352550"/>
            <a:ext cx="0" cy="228600"/>
          </a:xfrm>
          <a:prstGeom prst="line">
            <a:avLst/>
          </a:prstGeom>
          <a:noFill/>
          <a:ln w="38100" cmpd="dbl">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16" name="Line 24"/>
          <p:cNvSpPr>
            <a:spLocks noChangeShapeType="1"/>
          </p:cNvSpPr>
          <p:nvPr/>
        </p:nvSpPr>
        <p:spPr bwMode="auto">
          <a:xfrm>
            <a:off x="1524000" y="1352550"/>
            <a:ext cx="533400" cy="0"/>
          </a:xfrm>
          <a:prstGeom prst="line">
            <a:avLst/>
          </a:prstGeom>
          <a:noFill/>
          <a:ln w="38100" cmpd="dbl">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17" name="Line 25"/>
          <p:cNvSpPr>
            <a:spLocks noChangeShapeType="1"/>
          </p:cNvSpPr>
          <p:nvPr/>
        </p:nvSpPr>
        <p:spPr bwMode="auto">
          <a:xfrm>
            <a:off x="2057400" y="1962150"/>
            <a:ext cx="457200" cy="0"/>
          </a:xfrm>
          <a:prstGeom prst="line">
            <a:avLst/>
          </a:prstGeom>
          <a:noFill/>
          <a:ln w="9525">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18" name="Line 26"/>
          <p:cNvSpPr>
            <a:spLocks noChangeShapeType="1"/>
          </p:cNvSpPr>
          <p:nvPr/>
        </p:nvSpPr>
        <p:spPr bwMode="auto">
          <a:xfrm>
            <a:off x="2057400" y="2571750"/>
            <a:ext cx="457200" cy="0"/>
          </a:xfrm>
          <a:prstGeom prst="line">
            <a:avLst/>
          </a:prstGeom>
          <a:noFill/>
          <a:ln w="9525">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19" name="Line 27"/>
          <p:cNvSpPr>
            <a:spLocks noChangeShapeType="1"/>
          </p:cNvSpPr>
          <p:nvPr/>
        </p:nvSpPr>
        <p:spPr bwMode="auto">
          <a:xfrm>
            <a:off x="2057400" y="3105150"/>
            <a:ext cx="457200" cy="0"/>
          </a:xfrm>
          <a:prstGeom prst="line">
            <a:avLst/>
          </a:prstGeom>
          <a:noFill/>
          <a:ln w="9525">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20" name="Oval 28"/>
          <p:cNvSpPr>
            <a:spLocks noChangeArrowheads="1"/>
          </p:cNvSpPr>
          <p:nvPr/>
        </p:nvSpPr>
        <p:spPr bwMode="auto">
          <a:xfrm>
            <a:off x="2514600" y="2952750"/>
            <a:ext cx="304800" cy="304800"/>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21" name="Rectangle 29"/>
          <p:cNvSpPr>
            <a:spLocks noChangeArrowheads="1"/>
          </p:cNvSpPr>
          <p:nvPr/>
        </p:nvSpPr>
        <p:spPr bwMode="auto">
          <a:xfrm>
            <a:off x="2514600" y="3257550"/>
            <a:ext cx="304800" cy="76200"/>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22" name="Oval 30"/>
          <p:cNvSpPr>
            <a:spLocks noChangeArrowheads="1"/>
          </p:cNvSpPr>
          <p:nvPr/>
        </p:nvSpPr>
        <p:spPr bwMode="auto">
          <a:xfrm>
            <a:off x="2514600" y="1809750"/>
            <a:ext cx="304800" cy="304800"/>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23" name="Rectangle 31"/>
          <p:cNvSpPr>
            <a:spLocks noChangeArrowheads="1"/>
          </p:cNvSpPr>
          <p:nvPr/>
        </p:nvSpPr>
        <p:spPr bwMode="auto">
          <a:xfrm>
            <a:off x="2514600" y="2114550"/>
            <a:ext cx="304800" cy="76200"/>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24" name="AutoShape 32"/>
          <p:cNvSpPr>
            <a:spLocks noChangeArrowheads="1"/>
          </p:cNvSpPr>
          <p:nvPr/>
        </p:nvSpPr>
        <p:spPr bwMode="auto">
          <a:xfrm rot="10800000">
            <a:off x="3429000" y="1657350"/>
            <a:ext cx="304800" cy="12954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25" name="AutoShape 33"/>
          <p:cNvSpPr>
            <a:spLocks noChangeArrowheads="1"/>
          </p:cNvSpPr>
          <p:nvPr/>
        </p:nvSpPr>
        <p:spPr bwMode="auto">
          <a:xfrm rot="10800000">
            <a:off x="3810000" y="2266950"/>
            <a:ext cx="304800" cy="12954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26" name="Line 34"/>
          <p:cNvSpPr>
            <a:spLocks noChangeShapeType="1"/>
          </p:cNvSpPr>
          <p:nvPr/>
        </p:nvSpPr>
        <p:spPr bwMode="auto">
          <a:xfrm>
            <a:off x="2819400" y="1885950"/>
            <a:ext cx="2286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27" name="Line 35"/>
          <p:cNvSpPr>
            <a:spLocks noChangeShapeType="1"/>
          </p:cNvSpPr>
          <p:nvPr/>
        </p:nvSpPr>
        <p:spPr bwMode="auto">
          <a:xfrm>
            <a:off x="2819400" y="3028950"/>
            <a:ext cx="10668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828" name="Text Box 36"/>
          <p:cNvSpPr txBox="1">
            <a:spLocks noChangeArrowheads="1"/>
          </p:cNvSpPr>
          <p:nvPr/>
        </p:nvSpPr>
        <p:spPr bwMode="auto">
          <a:xfrm>
            <a:off x="2057400" y="3459163"/>
            <a:ext cx="222408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Times New Roman" pitchFamily="18" charset="0"/>
              </a:rPr>
              <a:t>30 hpx3 No blower</a:t>
            </a:r>
          </a:p>
        </p:txBody>
      </p:sp>
      <p:sp>
        <p:nvSpPr>
          <p:cNvPr id="161829" name="Line 37"/>
          <p:cNvSpPr>
            <a:spLocks noChangeShapeType="1"/>
          </p:cNvSpPr>
          <p:nvPr/>
        </p:nvSpPr>
        <p:spPr bwMode="auto">
          <a:xfrm flipV="1">
            <a:off x="5562600" y="4019550"/>
            <a:ext cx="228600" cy="76200"/>
          </a:xfrm>
          <a:prstGeom prst="line">
            <a:avLst/>
          </a:prstGeom>
          <a:noFill/>
          <a:ln w="762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30" name="Rectangle 38"/>
          <p:cNvSpPr>
            <a:spLocks noChangeArrowheads="1"/>
          </p:cNvSpPr>
          <p:nvPr/>
        </p:nvSpPr>
        <p:spPr bwMode="auto">
          <a:xfrm>
            <a:off x="5584825" y="4400550"/>
            <a:ext cx="228600" cy="457200"/>
          </a:xfrm>
          <a:prstGeom prst="rect">
            <a:avLst/>
          </a:prstGeom>
          <a:solidFill>
            <a:schemeClr val="folHlink"/>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31" name="Rectangle 39"/>
          <p:cNvSpPr>
            <a:spLocks noChangeArrowheads="1"/>
          </p:cNvSpPr>
          <p:nvPr/>
        </p:nvSpPr>
        <p:spPr bwMode="auto">
          <a:xfrm>
            <a:off x="5965825" y="4400550"/>
            <a:ext cx="228600" cy="457200"/>
          </a:xfrm>
          <a:prstGeom prst="rect">
            <a:avLst/>
          </a:prstGeom>
          <a:solidFill>
            <a:schemeClr val="folHlink"/>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sp>
        <p:nvSpPr>
          <p:cNvPr id="161832" name="Rectangle 40"/>
          <p:cNvSpPr>
            <a:spLocks noChangeArrowheads="1"/>
          </p:cNvSpPr>
          <p:nvPr/>
        </p:nvSpPr>
        <p:spPr bwMode="auto">
          <a:xfrm>
            <a:off x="6346825" y="4400550"/>
            <a:ext cx="228600" cy="457200"/>
          </a:xfrm>
          <a:prstGeom prst="rect">
            <a:avLst/>
          </a:prstGeom>
          <a:solidFill>
            <a:schemeClr val="folHlink"/>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33" name="Rectangle 41"/>
          <p:cNvSpPr>
            <a:spLocks noChangeArrowheads="1"/>
          </p:cNvSpPr>
          <p:nvPr/>
        </p:nvSpPr>
        <p:spPr bwMode="auto">
          <a:xfrm>
            <a:off x="6727825" y="4400550"/>
            <a:ext cx="228600" cy="457200"/>
          </a:xfrm>
          <a:prstGeom prst="rect">
            <a:avLst/>
          </a:prstGeom>
          <a:solidFill>
            <a:schemeClr val="folHlink"/>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sp>
        <p:nvSpPr>
          <p:cNvPr id="161834" name="Rectangle 42"/>
          <p:cNvSpPr>
            <a:spLocks noChangeArrowheads="1"/>
          </p:cNvSpPr>
          <p:nvPr/>
        </p:nvSpPr>
        <p:spPr bwMode="auto">
          <a:xfrm>
            <a:off x="7108825" y="4400550"/>
            <a:ext cx="228600" cy="457200"/>
          </a:xfrm>
          <a:prstGeom prst="rect">
            <a:avLst/>
          </a:prstGeom>
          <a:solidFill>
            <a:schemeClr val="folHlink"/>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sp>
        <p:nvSpPr>
          <p:cNvPr id="161835" name="Line 43"/>
          <p:cNvSpPr>
            <a:spLocks noChangeShapeType="1"/>
          </p:cNvSpPr>
          <p:nvPr/>
        </p:nvSpPr>
        <p:spPr bwMode="auto">
          <a:xfrm>
            <a:off x="5718175" y="3790950"/>
            <a:ext cx="15240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36" name="Line 44"/>
          <p:cNvSpPr>
            <a:spLocks noChangeShapeType="1"/>
          </p:cNvSpPr>
          <p:nvPr/>
        </p:nvSpPr>
        <p:spPr bwMode="auto">
          <a:xfrm flipV="1">
            <a:off x="6346825" y="2038350"/>
            <a:ext cx="0" cy="1752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37" name="Oval 45"/>
          <p:cNvSpPr>
            <a:spLocks noChangeArrowheads="1"/>
          </p:cNvSpPr>
          <p:nvPr/>
        </p:nvSpPr>
        <p:spPr bwMode="auto">
          <a:xfrm>
            <a:off x="7413625" y="2190750"/>
            <a:ext cx="511175" cy="533400"/>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38" name="Line 46"/>
          <p:cNvSpPr>
            <a:spLocks noChangeShapeType="1"/>
          </p:cNvSpPr>
          <p:nvPr/>
        </p:nvSpPr>
        <p:spPr bwMode="auto">
          <a:xfrm>
            <a:off x="6346825" y="2038350"/>
            <a:ext cx="3048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39" name="AutoShape 47" descr="Large confetti"/>
          <p:cNvSpPr>
            <a:spLocks noChangeArrowheads="1"/>
          </p:cNvSpPr>
          <p:nvPr/>
        </p:nvSpPr>
        <p:spPr bwMode="auto">
          <a:xfrm>
            <a:off x="6575425" y="1428750"/>
            <a:ext cx="587375" cy="12192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pattFill prst="lgConfetti">
            <a:fgClr>
              <a:schemeClr val="folHlink"/>
            </a:fgClr>
            <a:bgClr>
              <a:schemeClr val="bg1"/>
            </a:bgClr>
          </a:patt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40" name="Line 48"/>
          <p:cNvSpPr>
            <a:spLocks noChangeShapeType="1"/>
          </p:cNvSpPr>
          <p:nvPr/>
        </p:nvSpPr>
        <p:spPr bwMode="auto">
          <a:xfrm>
            <a:off x="7162800" y="1733550"/>
            <a:ext cx="533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41" name="Line 49"/>
          <p:cNvSpPr>
            <a:spLocks noChangeShapeType="1"/>
          </p:cNvSpPr>
          <p:nvPr/>
        </p:nvSpPr>
        <p:spPr bwMode="auto">
          <a:xfrm flipH="1">
            <a:off x="7673975" y="1733550"/>
            <a:ext cx="22225" cy="457200"/>
          </a:xfrm>
          <a:prstGeom prst="line">
            <a:avLst/>
          </a:prstGeom>
          <a:noFill/>
          <a:ln w="9525">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42" name="Line 50"/>
          <p:cNvSpPr>
            <a:spLocks noChangeShapeType="1"/>
          </p:cNvSpPr>
          <p:nvPr/>
        </p:nvSpPr>
        <p:spPr bwMode="auto">
          <a:xfrm>
            <a:off x="7924800" y="2495550"/>
            <a:ext cx="403225" cy="0"/>
          </a:xfrm>
          <a:prstGeom prst="line">
            <a:avLst/>
          </a:prstGeom>
          <a:noFill/>
          <a:ln w="9525">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43" name="AutoShape 51"/>
          <p:cNvSpPr>
            <a:spLocks noChangeArrowheads="1"/>
          </p:cNvSpPr>
          <p:nvPr/>
        </p:nvSpPr>
        <p:spPr bwMode="auto">
          <a:xfrm rot="10800000">
            <a:off x="8328025" y="971550"/>
            <a:ext cx="533400" cy="20574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44" name="Line 52"/>
          <p:cNvSpPr>
            <a:spLocks noChangeShapeType="1"/>
          </p:cNvSpPr>
          <p:nvPr/>
        </p:nvSpPr>
        <p:spPr bwMode="auto">
          <a:xfrm>
            <a:off x="5718175" y="3790950"/>
            <a:ext cx="0" cy="609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45" name="Line 53"/>
          <p:cNvSpPr>
            <a:spLocks noChangeShapeType="1"/>
          </p:cNvSpPr>
          <p:nvPr/>
        </p:nvSpPr>
        <p:spPr bwMode="auto">
          <a:xfrm>
            <a:off x="6080125" y="3790950"/>
            <a:ext cx="0" cy="609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46" name="Line 54"/>
          <p:cNvSpPr>
            <a:spLocks noChangeShapeType="1"/>
          </p:cNvSpPr>
          <p:nvPr/>
        </p:nvSpPr>
        <p:spPr bwMode="auto">
          <a:xfrm>
            <a:off x="6461125" y="3790950"/>
            <a:ext cx="0" cy="609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47" name="Line 55"/>
          <p:cNvSpPr>
            <a:spLocks noChangeShapeType="1"/>
          </p:cNvSpPr>
          <p:nvPr/>
        </p:nvSpPr>
        <p:spPr bwMode="auto">
          <a:xfrm>
            <a:off x="6842125" y="3790950"/>
            <a:ext cx="0" cy="609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48" name="Line 56"/>
          <p:cNvSpPr>
            <a:spLocks noChangeShapeType="1"/>
          </p:cNvSpPr>
          <p:nvPr/>
        </p:nvSpPr>
        <p:spPr bwMode="auto">
          <a:xfrm>
            <a:off x="7261225" y="3790950"/>
            <a:ext cx="0" cy="609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49" name="Line 57"/>
          <p:cNvSpPr>
            <a:spLocks noChangeShapeType="1"/>
          </p:cNvSpPr>
          <p:nvPr/>
        </p:nvSpPr>
        <p:spPr bwMode="auto">
          <a:xfrm flipV="1">
            <a:off x="5965825" y="4019550"/>
            <a:ext cx="228600" cy="76200"/>
          </a:xfrm>
          <a:prstGeom prst="line">
            <a:avLst/>
          </a:prstGeom>
          <a:noFill/>
          <a:ln w="762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50" name="Line 58"/>
          <p:cNvSpPr>
            <a:spLocks noChangeShapeType="1"/>
          </p:cNvSpPr>
          <p:nvPr/>
        </p:nvSpPr>
        <p:spPr bwMode="auto">
          <a:xfrm flipV="1">
            <a:off x="6346825" y="4019550"/>
            <a:ext cx="228600" cy="76200"/>
          </a:xfrm>
          <a:prstGeom prst="line">
            <a:avLst/>
          </a:prstGeom>
          <a:noFill/>
          <a:ln w="762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51" name="Line 59"/>
          <p:cNvSpPr>
            <a:spLocks noChangeShapeType="1"/>
          </p:cNvSpPr>
          <p:nvPr/>
        </p:nvSpPr>
        <p:spPr bwMode="auto">
          <a:xfrm flipV="1">
            <a:off x="6727825" y="4019550"/>
            <a:ext cx="228600" cy="76200"/>
          </a:xfrm>
          <a:prstGeom prst="line">
            <a:avLst/>
          </a:prstGeom>
          <a:noFill/>
          <a:ln w="762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52" name="Line 60"/>
          <p:cNvSpPr>
            <a:spLocks noChangeShapeType="1"/>
          </p:cNvSpPr>
          <p:nvPr/>
        </p:nvSpPr>
        <p:spPr bwMode="auto">
          <a:xfrm flipV="1">
            <a:off x="7108825" y="4019550"/>
            <a:ext cx="228600" cy="76200"/>
          </a:xfrm>
          <a:prstGeom prst="line">
            <a:avLst/>
          </a:prstGeom>
          <a:noFill/>
          <a:ln w="762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53" name="Rectangle 61"/>
          <p:cNvSpPr>
            <a:spLocks noChangeArrowheads="1"/>
          </p:cNvSpPr>
          <p:nvPr/>
        </p:nvSpPr>
        <p:spPr bwMode="auto">
          <a:xfrm>
            <a:off x="7467600" y="2724150"/>
            <a:ext cx="381000" cy="76200"/>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54" name="Text Box 62"/>
          <p:cNvSpPr txBox="1">
            <a:spLocks noChangeArrowheads="1"/>
          </p:cNvSpPr>
          <p:nvPr/>
        </p:nvSpPr>
        <p:spPr bwMode="auto">
          <a:xfrm>
            <a:off x="5638800" y="5235575"/>
            <a:ext cx="2667000" cy="1069975"/>
          </a:xfrm>
          <a:prstGeom prst="rect">
            <a:avLst/>
          </a:prstGeom>
          <a:solidFill>
            <a:srgbClr val="DDDDD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b="1">
                <a:solidFill>
                  <a:srgbClr val="111111"/>
                </a:solidFill>
                <a:latin typeface="Times New Roman" pitchFamily="18" charset="0"/>
              </a:rPr>
              <a:t>Proposed:</a:t>
            </a:r>
          </a:p>
          <a:p>
            <a:pPr>
              <a:buFontTx/>
              <a:buChar char="•"/>
            </a:pPr>
            <a:r>
              <a:rPr lang="en-US" altLang="en-US" sz="1600">
                <a:solidFill>
                  <a:srgbClr val="111111"/>
                </a:solidFill>
                <a:latin typeface="Times New Roman" pitchFamily="18" charset="0"/>
              </a:rPr>
              <a:t>Provide dampers</a:t>
            </a:r>
          </a:p>
          <a:p>
            <a:pPr>
              <a:buFontTx/>
              <a:buChar char="•"/>
            </a:pPr>
            <a:r>
              <a:rPr lang="en-US" altLang="en-US" sz="1600">
                <a:solidFill>
                  <a:srgbClr val="111111"/>
                </a:solidFill>
                <a:latin typeface="Times New Roman" pitchFamily="18" charset="0"/>
              </a:rPr>
              <a:t>Install Single Fan of 75 hp with  VFD</a:t>
            </a:r>
          </a:p>
        </p:txBody>
      </p:sp>
      <p:sp>
        <p:nvSpPr>
          <p:cNvPr id="161855" name="Text Box 63"/>
          <p:cNvSpPr txBox="1">
            <a:spLocks noChangeArrowheads="1"/>
          </p:cNvSpPr>
          <p:nvPr/>
        </p:nvSpPr>
        <p:spPr bwMode="auto">
          <a:xfrm>
            <a:off x="7467600" y="3883025"/>
            <a:ext cx="1425575" cy="517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latin typeface="Times New Roman" pitchFamily="18" charset="0"/>
              </a:rPr>
              <a:t>Pneumatically </a:t>
            </a:r>
          </a:p>
          <a:p>
            <a:r>
              <a:rPr lang="en-US" altLang="en-US" sz="1400">
                <a:latin typeface="Times New Roman" pitchFamily="18" charset="0"/>
              </a:rPr>
              <a:t>actuated dampers</a:t>
            </a:r>
          </a:p>
        </p:txBody>
      </p:sp>
      <p:sp>
        <p:nvSpPr>
          <p:cNvPr id="161856" name="Line 64"/>
          <p:cNvSpPr>
            <a:spLocks noChangeShapeType="1"/>
          </p:cNvSpPr>
          <p:nvPr/>
        </p:nvSpPr>
        <p:spPr bwMode="auto">
          <a:xfrm>
            <a:off x="6346825" y="3105150"/>
            <a:ext cx="6096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57" name="Rectangle 65"/>
          <p:cNvSpPr>
            <a:spLocks noChangeArrowheads="1"/>
          </p:cNvSpPr>
          <p:nvPr/>
        </p:nvSpPr>
        <p:spPr bwMode="auto">
          <a:xfrm>
            <a:off x="6956425" y="2952750"/>
            <a:ext cx="228600" cy="304800"/>
          </a:xfrm>
          <a:prstGeom prst="rect">
            <a:avLst/>
          </a:prstGeom>
          <a:solidFill>
            <a:schemeClr val="accent1"/>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chemeClr val="accent1"/>
            </a:extrusionClr>
          </a:sp3d>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61858" name="Line 66"/>
          <p:cNvSpPr>
            <a:spLocks noChangeShapeType="1"/>
          </p:cNvSpPr>
          <p:nvPr/>
        </p:nvSpPr>
        <p:spPr bwMode="auto">
          <a:xfrm flipV="1">
            <a:off x="7108825" y="2571750"/>
            <a:ext cx="0" cy="3810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59" name="Line 67"/>
          <p:cNvSpPr>
            <a:spLocks noChangeShapeType="1"/>
          </p:cNvSpPr>
          <p:nvPr/>
        </p:nvSpPr>
        <p:spPr bwMode="auto">
          <a:xfrm>
            <a:off x="7108825" y="2571750"/>
            <a:ext cx="304800" cy="0"/>
          </a:xfrm>
          <a:prstGeom prst="line">
            <a:avLst/>
          </a:prstGeom>
          <a:noFill/>
          <a:ln w="31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60" name="Text Box 68"/>
          <p:cNvSpPr txBox="1">
            <a:spLocks noChangeArrowheads="1"/>
          </p:cNvSpPr>
          <p:nvPr/>
        </p:nvSpPr>
        <p:spPr bwMode="auto">
          <a:xfrm>
            <a:off x="7183438" y="2952750"/>
            <a:ext cx="6651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latin typeface="Times New Roman" pitchFamily="18" charset="0"/>
              </a:rPr>
              <a:t>VFD</a:t>
            </a:r>
          </a:p>
        </p:txBody>
      </p:sp>
      <p:sp>
        <p:nvSpPr>
          <p:cNvPr id="161861" name="Text Box 69"/>
          <p:cNvSpPr txBox="1">
            <a:spLocks noChangeArrowheads="1"/>
          </p:cNvSpPr>
          <p:nvPr/>
        </p:nvSpPr>
        <p:spPr bwMode="auto">
          <a:xfrm>
            <a:off x="7138988" y="3306763"/>
            <a:ext cx="134937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latin typeface="Times New Roman" pitchFamily="18" charset="0"/>
              </a:rPr>
              <a:t>75 hpx1No</a:t>
            </a:r>
          </a:p>
        </p:txBody>
      </p:sp>
      <p:sp>
        <p:nvSpPr>
          <p:cNvPr id="161862" name="Line 70"/>
          <p:cNvSpPr>
            <a:spLocks noChangeShapeType="1"/>
          </p:cNvSpPr>
          <p:nvPr/>
        </p:nvSpPr>
        <p:spPr bwMode="auto">
          <a:xfrm rot="18614182" flipV="1">
            <a:off x="2133600" y="1885950"/>
            <a:ext cx="228600" cy="762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63" name="Line 71"/>
          <p:cNvSpPr>
            <a:spLocks noChangeShapeType="1"/>
          </p:cNvSpPr>
          <p:nvPr/>
        </p:nvSpPr>
        <p:spPr bwMode="auto">
          <a:xfrm rot="18614182" flipV="1">
            <a:off x="2133600" y="2495550"/>
            <a:ext cx="228600" cy="762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64" name="Line 72"/>
          <p:cNvSpPr>
            <a:spLocks noChangeShapeType="1"/>
          </p:cNvSpPr>
          <p:nvPr/>
        </p:nvSpPr>
        <p:spPr bwMode="auto">
          <a:xfrm rot="18614182" flipV="1">
            <a:off x="2209800" y="3028950"/>
            <a:ext cx="228600" cy="762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65" name="Text Box 73"/>
          <p:cNvSpPr txBox="1">
            <a:spLocks noChangeArrowheads="1"/>
          </p:cNvSpPr>
          <p:nvPr/>
        </p:nvSpPr>
        <p:spPr bwMode="auto">
          <a:xfrm>
            <a:off x="457200" y="1123950"/>
            <a:ext cx="990600" cy="3365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latin typeface="Times New Roman" pitchFamily="18" charset="0"/>
              </a:rPr>
              <a:t>Cyclone</a:t>
            </a:r>
          </a:p>
        </p:txBody>
      </p:sp>
      <p:sp>
        <p:nvSpPr>
          <p:cNvPr id="161866" name="Rectangle 74"/>
          <p:cNvSpPr>
            <a:spLocks noGrp="1" noChangeArrowheads="1"/>
          </p:cNvSpPr>
          <p:nvPr>
            <p:ph type="title"/>
          </p:nvPr>
        </p:nvSpPr>
        <p:spPr>
          <a:xfrm>
            <a:off x="457200" y="106363"/>
            <a:ext cx="8229600" cy="1093787"/>
          </a:xfrm>
        </p:spPr>
        <p:txBody>
          <a:bodyPr/>
          <a:lstStyle/>
          <a:p>
            <a:r>
              <a:rPr lang="en-US" altLang="en-US"/>
              <a:t>Dust Collecting System</a:t>
            </a:r>
          </a:p>
        </p:txBody>
      </p:sp>
    </p:spTree>
    <p:extLst>
      <p:ext uri="{BB962C8B-B14F-4D97-AF65-F5344CB8AC3E}">
        <p14:creationId xmlns="" xmlns:p14="http://schemas.microsoft.com/office/powerpoint/2010/main" val="3186882049"/>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0" y="0"/>
            <a:ext cx="9144000" cy="685800"/>
          </a:xfrm>
        </p:spPr>
        <p:txBody>
          <a:bodyPr/>
          <a:lstStyle/>
          <a:p>
            <a:pPr marL="762000" indent="-762000"/>
            <a:r>
              <a:rPr lang="en-US" altLang="en-US" sz="3200" b="1" dirty="0" smtClean="0"/>
              <a:t>1-Energy </a:t>
            </a:r>
            <a:r>
              <a:rPr lang="en-US" altLang="en-US" sz="3200" b="1" dirty="0"/>
              <a:t>Saving in Dust Collecting System</a:t>
            </a:r>
          </a:p>
        </p:txBody>
      </p:sp>
      <p:graphicFrame>
        <p:nvGraphicFramePr>
          <p:cNvPr id="159793" name="Group 49"/>
          <p:cNvGraphicFramePr>
            <a:graphicFrameLocks noGrp="1"/>
          </p:cNvGraphicFramePr>
          <p:nvPr>
            <p:ph sz="half" idx="1"/>
          </p:nvPr>
        </p:nvGraphicFramePr>
        <p:xfrm>
          <a:off x="0" y="685800"/>
          <a:ext cx="9144000" cy="2572512"/>
        </p:xfrm>
        <a:graphic>
          <a:graphicData uri="http://schemas.openxmlformats.org/drawingml/2006/table">
            <a:tbl>
              <a:tblPr/>
              <a:tblGrid>
                <a:gridCol w="1504950"/>
                <a:gridCol w="7639050"/>
              </a:tblGrid>
              <a:tr h="587375">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altLang="en-US" sz="1600" b="1" i="0" u="none" strike="noStrike" cap="none" normalizeH="0" baseline="0" smtClean="0">
                          <a:ln>
                            <a:noFill/>
                          </a:ln>
                          <a:solidFill>
                            <a:schemeClr val="tx1"/>
                          </a:solidFill>
                          <a:effectLst>
                            <a:outerShdw blurRad="38100" dist="38100" dir="2700000" algn="tl">
                              <a:srgbClr val="000000"/>
                            </a:outerShdw>
                          </a:effectLst>
                          <a:latin typeface="Verdana" pitchFamily="34" charset="0"/>
                          <a:ea typeface="MS Mincho" pitchFamily="49" charset="-128"/>
                          <a:cs typeface="Times New Roman" pitchFamily="18" charset="0"/>
                        </a:rPr>
                        <a:t>Existing </a:t>
                      </a:r>
                    </a:p>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altLang="en-US" sz="1600" b="1" i="0" u="none" strike="noStrike" cap="none" normalizeH="0" baseline="0" smtClean="0">
                          <a:ln>
                            <a:noFill/>
                          </a:ln>
                          <a:solidFill>
                            <a:schemeClr val="tx1"/>
                          </a:solidFill>
                          <a:effectLst>
                            <a:outerShdw blurRad="38100" dist="38100" dir="2700000" algn="tl">
                              <a:srgbClr val="000000"/>
                            </a:outerShdw>
                          </a:effectLst>
                          <a:latin typeface="Verdana" pitchFamily="34" charset="0"/>
                          <a:ea typeface="MS Mincho" pitchFamily="49" charset="-128"/>
                          <a:cs typeface="Times New Roman" pitchFamily="18" charset="0"/>
                        </a:rPr>
                        <a:t>condition</a:t>
                      </a:r>
                      <a:endParaRPr kumimoji="0" lang="en-US" altLang="en-US" sz="1600" b="0" i="0" u="none" strike="noStrike" cap="none" normalizeH="0" baseline="0" smtClean="0">
                        <a:ln>
                          <a:noFill/>
                        </a:ln>
                        <a:solidFill>
                          <a:schemeClr val="tx1"/>
                        </a:solidFill>
                        <a:effectLst>
                          <a:outerShdw blurRad="38100" dist="38100" dir="2700000" algn="tl">
                            <a:srgbClr val="000000"/>
                          </a:outerShdw>
                        </a:effectLst>
                        <a:latin typeface="Verdan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16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For each section 3 dust collectors are installed with 30hp motor each.</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16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Provided common inlet suction to all blowers</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ja-JP" sz="1600" b="0" i="0" u="none" strike="noStrike" cap="none" normalizeH="0" baseline="0" smtClean="0">
                          <a:ln>
                            <a:noFill/>
                          </a:ln>
                          <a:solidFill>
                            <a:schemeClr val="tx1"/>
                          </a:solidFill>
                          <a:effectLst>
                            <a:outerShdw blurRad="38100" dist="38100" dir="2700000" algn="tl">
                              <a:srgbClr val="000000"/>
                            </a:outerShdw>
                          </a:effectLst>
                          <a:latin typeface="Verdana" pitchFamily="34" charset="0"/>
                          <a:ea typeface="ＭＳ Ｐゴシック" pitchFamily="34" charset="-128"/>
                        </a:rPr>
                        <a:t>Motors are always running under 50% loading condition.</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ja-JP" sz="1600" b="0" i="0" u="none" strike="noStrike" cap="none" normalizeH="0" baseline="0" smtClean="0">
                          <a:ln>
                            <a:noFill/>
                          </a:ln>
                          <a:solidFill>
                            <a:schemeClr val="tx1"/>
                          </a:solidFill>
                          <a:effectLst>
                            <a:outerShdw blurRad="38100" dist="38100" dir="2700000" algn="tl">
                              <a:srgbClr val="000000"/>
                            </a:outerShdw>
                          </a:effectLst>
                          <a:latin typeface="Verdana" pitchFamily="34" charset="0"/>
                          <a:ea typeface="ＭＳ Ｐゴシック" pitchFamily="34" charset="-128"/>
                        </a:rPr>
                        <a:t>The existing parallel operations of three blowers of each section are unbalanced </a:t>
                      </a:r>
                      <a:endParaRPr kumimoji="0" lang="en-US" altLang="en-US" sz="16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08050">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altLang="en-US" sz="1600" b="1" i="0" u="none" strike="noStrike" cap="none" normalizeH="0" baseline="0" smtClean="0">
                          <a:ln>
                            <a:noFill/>
                          </a:ln>
                          <a:solidFill>
                            <a:schemeClr val="tx1"/>
                          </a:solidFill>
                          <a:effectLst>
                            <a:outerShdw blurRad="38100" dist="38100" dir="2700000" algn="tl">
                              <a:srgbClr val="000000"/>
                            </a:outerShdw>
                          </a:effectLst>
                          <a:latin typeface="Verdana" pitchFamily="34" charset="0"/>
                          <a:ea typeface="MS Mincho" pitchFamily="49" charset="-128"/>
                          <a:cs typeface="Times New Roman" pitchFamily="18" charset="0"/>
                        </a:rPr>
                        <a:t>Proposed</a:t>
                      </a:r>
                    </a:p>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altLang="en-US" sz="1600" b="1" i="0" u="none" strike="noStrike" cap="none" normalizeH="0" baseline="0" smtClean="0">
                          <a:ln>
                            <a:noFill/>
                          </a:ln>
                          <a:solidFill>
                            <a:schemeClr val="tx1"/>
                          </a:solidFill>
                          <a:effectLst>
                            <a:outerShdw blurRad="38100" dist="38100" dir="2700000" algn="tl">
                              <a:srgbClr val="000000"/>
                            </a:outerShdw>
                          </a:effectLst>
                          <a:latin typeface="Verdana" pitchFamily="34" charset="0"/>
                          <a:ea typeface="MS Mincho" pitchFamily="49" charset="-128"/>
                          <a:cs typeface="Times New Roman" pitchFamily="18" charset="0"/>
                        </a:rPr>
                        <a:t>condition</a:t>
                      </a:r>
                      <a:endParaRPr kumimoji="0" lang="en-US" altLang="en-US" sz="1600" b="0" i="0" u="none" strike="noStrike" cap="none" normalizeH="0" baseline="0" smtClean="0">
                        <a:ln>
                          <a:noFill/>
                        </a:ln>
                        <a:solidFill>
                          <a:schemeClr val="tx1"/>
                        </a:solidFill>
                        <a:effectLst>
                          <a:outerShdw blurRad="38100" dist="38100" dir="2700000" algn="tl">
                            <a:srgbClr val="000000"/>
                          </a:outerShdw>
                        </a:effectLst>
                        <a:latin typeface="Verdana"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accent2"/>
                        </a:buClr>
                        <a:buSzPct val="6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itchFamily="34" charset="0"/>
                        </a:defRPr>
                      </a:lvl4pPr>
                      <a:lvl5pPr>
                        <a:spcBef>
                          <a:spcPct val="20000"/>
                        </a:spcBef>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folHlink"/>
                        </a:buClr>
                        <a:buSzPct val="6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1600" b="0" i="0" u="none" strike="noStrike" cap="none" normalizeH="0" baseline="0" smtClean="0">
                          <a:ln>
                            <a:noFill/>
                          </a:ln>
                          <a:solidFill>
                            <a:schemeClr val="tx1"/>
                          </a:solidFill>
                          <a:effectLst>
                            <a:outerShdw blurRad="38100" dist="38100" dir="2700000" algn="tl">
                              <a:srgbClr val="000000"/>
                            </a:outerShdw>
                          </a:effectLst>
                          <a:latin typeface="Verdana" pitchFamily="34" charset="0"/>
                          <a:ea typeface="MS Mincho" pitchFamily="49" charset="-128"/>
                          <a:cs typeface="Times New Roman" pitchFamily="18" charset="0"/>
                        </a:rPr>
                        <a:t>I</a:t>
                      </a:r>
                      <a:r>
                        <a:rPr kumimoji="0" lang="en-US" altLang="ja-JP" sz="1600" b="0" i="0" u="none" strike="noStrike" cap="none" normalizeH="0" baseline="0" smtClean="0">
                          <a:ln>
                            <a:noFill/>
                          </a:ln>
                          <a:solidFill>
                            <a:schemeClr val="tx1"/>
                          </a:solidFill>
                          <a:effectLst>
                            <a:outerShdw blurRad="38100" dist="38100" dir="2700000" algn="tl">
                              <a:srgbClr val="000000"/>
                            </a:outerShdw>
                          </a:effectLst>
                          <a:latin typeface="Verdana" pitchFamily="34" charset="0"/>
                          <a:ea typeface="MS Mincho" pitchFamily="49" charset="-128"/>
                          <a:cs typeface="Times New Roman" pitchFamily="18" charset="0"/>
                        </a:rPr>
                        <a:t>nstall a single blower with 75hp motor in-place of 3x30hp blowers and avoid parallel operation.</a:t>
                      </a:r>
                      <a:r>
                        <a:rPr kumimoji="0" lang="en-US" altLang="en-US" sz="1600" b="0" i="0" u="none" strike="noStrike" cap="none" normalizeH="0" baseline="0" smtClean="0">
                          <a:ln>
                            <a:noFill/>
                          </a:ln>
                          <a:solidFill>
                            <a:schemeClr val="tx1"/>
                          </a:solidFill>
                          <a:effectLst>
                            <a:outerShdw blurRad="38100" dist="38100" dir="2700000" algn="tl">
                              <a:srgbClr val="000000"/>
                            </a:outerShdw>
                          </a:effectLst>
                          <a:latin typeface="Verdana" pitchFamily="34" charset="0"/>
                          <a:ea typeface="MS Mincho" pitchFamily="49" charset="-128"/>
                          <a:cs typeface="Times New Roman" pitchFamily="18" charset="0"/>
                        </a:rPr>
                        <a:t> Provide damper for closing when there is no work on particular section</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altLang="en-US" sz="1600" b="0" i="0" u="none" strike="noStrike" cap="none" normalizeH="0" baseline="0" smtClean="0">
                          <a:ln>
                            <a:noFill/>
                          </a:ln>
                          <a:solidFill>
                            <a:schemeClr val="tx1"/>
                          </a:solidFill>
                          <a:effectLst>
                            <a:outerShdw blurRad="38100" dist="38100" dir="2700000" algn="tl">
                              <a:srgbClr val="000000"/>
                            </a:outerShdw>
                          </a:effectLst>
                          <a:latin typeface="Verdana" pitchFamily="34" charset="0"/>
                          <a:ea typeface="MS Mincho" pitchFamily="49" charset="-128"/>
                          <a:cs typeface="Times New Roman" pitchFamily="18" charset="0"/>
                        </a:rPr>
                        <a:t>Provide VFD control.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9785" name="Rectangle 41"/>
          <p:cNvSpPr>
            <a:spLocks noChangeArrowheads="1"/>
          </p:cNvSpPr>
          <p:nvPr/>
        </p:nvSpPr>
        <p:spPr bwMode="auto">
          <a:xfrm>
            <a:off x="457200" y="3363913"/>
            <a:ext cx="8147050" cy="3417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b="1" dirty="0">
                <a:latin typeface="Times New Roman" pitchFamily="18" charset="0"/>
              </a:rPr>
              <a:t>Existing: For 30hp motors x3No</a:t>
            </a:r>
            <a:endParaRPr lang="en-US" altLang="en-US" dirty="0">
              <a:latin typeface="Times New Roman" pitchFamily="18" charset="0"/>
            </a:endParaRPr>
          </a:p>
          <a:p>
            <a:r>
              <a:rPr lang="en-US" altLang="en-US" dirty="0">
                <a:latin typeface="Times New Roman" pitchFamily="18" charset="0"/>
              </a:rPr>
              <a:t>Energy consumption </a:t>
            </a:r>
            <a:r>
              <a:rPr lang="en-US" altLang="en-US" sz="2000" dirty="0">
                <a:latin typeface="Times New Roman" pitchFamily="18" charset="0"/>
              </a:rPr>
              <a:t>for</a:t>
            </a:r>
            <a:r>
              <a:rPr lang="en-US" altLang="en-US" dirty="0">
                <a:latin typeface="Times New Roman" pitchFamily="18" charset="0"/>
              </a:rPr>
              <a:t> each motor at 50% loading     	 = 14.5kWh</a:t>
            </a:r>
          </a:p>
          <a:p>
            <a:r>
              <a:rPr lang="en-US" altLang="en-US" dirty="0">
                <a:latin typeface="Times New Roman" pitchFamily="18" charset="0"/>
              </a:rPr>
              <a:t>Annual energy consumption              =</a:t>
            </a:r>
            <a:r>
              <a:rPr lang="en-US" altLang="en-US" dirty="0" smtClean="0">
                <a:latin typeface="Times New Roman" pitchFamily="18" charset="0"/>
              </a:rPr>
              <a:t>7,280x14.5x3 fans   </a:t>
            </a:r>
            <a:r>
              <a:rPr lang="en-US" altLang="en-US" dirty="0">
                <a:latin typeface="Times New Roman" pitchFamily="18" charset="0"/>
              </a:rPr>
              <a:t>	 = 3, </a:t>
            </a:r>
            <a:r>
              <a:rPr lang="en-US" altLang="en-US" dirty="0" smtClean="0">
                <a:latin typeface="Times New Roman" pitchFamily="18" charset="0"/>
              </a:rPr>
              <a:t>16,680 kWh/year</a:t>
            </a:r>
            <a:endParaRPr lang="en-US" altLang="en-US" dirty="0">
              <a:latin typeface="Times New Roman" pitchFamily="18" charset="0"/>
            </a:endParaRPr>
          </a:p>
          <a:p>
            <a:r>
              <a:rPr lang="en-US" altLang="en-US" b="1" dirty="0">
                <a:latin typeface="Times New Roman" pitchFamily="18" charset="0"/>
              </a:rPr>
              <a:t>Proposed: for 75hp motorsx1No and Standby</a:t>
            </a:r>
            <a:endParaRPr lang="en-US" altLang="en-US" dirty="0">
              <a:latin typeface="Times New Roman" pitchFamily="18" charset="0"/>
            </a:endParaRPr>
          </a:p>
          <a:p>
            <a:r>
              <a:rPr lang="en-US" altLang="en-US" dirty="0">
                <a:latin typeface="Times New Roman" pitchFamily="18" charset="0"/>
              </a:rPr>
              <a:t>Energy saving potential-About 30% saving by operating blower at Best Efficiency Point </a:t>
            </a:r>
          </a:p>
          <a:p>
            <a:r>
              <a:rPr lang="en-US" altLang="en-US" dirty="0">
                <a:latin typeface="Times New Roman" pitchFamily="18" charset="0"/>
              </a:rPr>
              <a:t>Annual Energy saving potential = 316680kWh/yearx0.3     = 95004 kWh/year </a:t>
            </a:r>
          </a:p>
          <a:p>
            <a:r>
              <a:rPr lang="en-US" altLang="en-US" dirty="0">
                <a:latin typeface="Times New Roman" pitchFamily="18" charset="0"/>
              </a:rPr>
              <a:t>Annual cost saving in </a:t>
            </a:r>
            <a:r>
              <a:rPr lang="en-US" altLang="en-US" dirty="0" err="1">
                <a:latin typeface="Times New Roman" pitchFamily="18" charset="0"/>
              </a:rPr>
              <a:t>Rs</a:t>
            </a:r>
            <a:r>
              <a:rPr lang="en-US" altLang="en-US" dirty="0">
                <a:latin typeface="Times New Roman" pitchFamily="18" charset="0"/>
              </a:rPr>
              <a:t>.                      = 95004x4Rs          = 3.8 lakhs/year</a:t>
            </a:r>
          </a:p>
          <a:p>
            <a:r>
              <a:rPr lang="en-US" altLang="en-US" dirty="0">
                <a:latin typeface="Times New Roman" pitchFamily="18" charset="0"/>
              </a:rPr>
              <a:t>Investment   for dampers, new motor, VSD                         = 6 lakhs                                                                       </a:t>
            </a:r>
          </a:p>
          <a:p>
            <a:r>
              <a:rPr lang="en-US" altLang="en-US" b="1" dirty="0">
                <a:latin typeface="Times New Roman" pitchFamily="18" charset="0"/>
              </a:rPr>
              <a:t>Investment for 8 set of collectors     =8x6 lakhs               = 48 lakhs </a:t>
            </a:r>
            <a:endParaRPr lang="en-US" altLang="en-US" dirty="0">
              <a:latin typeface="Times New Roman" pitchFamily="18" charset="0"/>
            </a:endParaRPr>
          </a:p>
          <a:p>
            <a:r>
              <a:rPr lang="en-US" altLang="en-US" b="1" dirty="0">
                <a:latin typeface="Times New Roman" pitchFamily="18" charset="0"/>
              </a:rPr>
              <a:t>Total saving for 8 set of  collectors   =3.8*8                     = 30.4 lakhs </a:t>
            </a:r>
            <a:endParaRPr lang="en-US" altLang="en-US" dirty="0">
              <a:latin typeface="Times New Roman" pitchFamily="18" charset="0"/>
            </a:endParaRPr>
          </a:p>
          <a:p>
            <a:r>
              <a:rPr lang="en-US" altLang="en-US" b="1" dirty="0">
                <a:latin typeface="Times New Roman" pitchFamily="18" charset="0"/>
              </a:rPr>
              <a:t>Payback period                                                                   = 1.6 year</a:t>
            </a:r>
          </a:p>
        </p:txBody>
      </p:sp>
    </p:spTree>
    <p:extLst>
      <p:ext uri="{BB962C8B-B14F-4D97-AF65-F5344CB8AC3E}">
        <p14:creationId xmlns="" xmlns:p14="http://schemas.microsoft.com/office/powerpoint/2010/main" val="223695384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Savings with </a:t>
            </a:r>
            <a:r>
              <a:rPr lang="en-US" sz="3200" b="1" dirty="0" smtClean="0"/>
              <a:t>VFD instead of Damper Control</a:t>
            </a:r>
            <a:endParaRPr lang="en-US" sz="3200" b="1" dirty="0"/>
          </a:p>
        </p:txBody>
      </p:sp>
      <p:pic>
        <p:nvPicPr>
          <p:cNvPr id="1025" name="Picture 1" descr="C:\Users\SURYANARAYANAN\AppData\Local\Temp\SolidDocuments\SolidCapture\SolidCaptureImage2735742.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199" y="1524000"/>
            <a:ext cx="3115733" cy="303152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3886200" y="1524000"/>
            <a:ext cx="5029200" cy="5078313"/>
          </a:xfrm>
          <a:prstGeom prst="rect">
            <a:avLst/>
          </a:prstGeom>
          <a:noFill/>
        </p:spPr>
        <p:txBody>
          <a:bodyPr wrap="square" rtlCol="0">
            <a:spAutoFit/>
          </a:bodyPr>
          <a:lstStyle/>
          <a:p>
            <a:r>
              <a:rPr lang="en-US" b="1" dirty="0" smtClean="0"/>
              <a:t>EXAMPLE</a:t>
            </a:r>
          </a:p>
          <a:p>
            <a:endParaRPr lang="en-US" b="1" dirty="0"/>
          </a:p>
          <a:p>
            <a:r>
              <a:rPr lang="en-US" dirty="0"/>
              <a:t>A </a:t>
            </a:r>
            <a:r>
              <a:rPr lang="en-US" dirty="0" smtClean="0"/>
              <a:t>60-HP </a:t>
            </a:r>
            <a:r>
              <a:rPr lang="en-US" dirty="0"/>
              <a:t>fan motor operates 24 </a:t>
            </a:r>
            <a:r>
              <a:rPr lang="en-US" dirty="0" err="1"/>
              <a:t>hr</a:t>
            </a:r>
            <a:r>
              <a:rPr lang="en-US" dirty="0"/>
              <a:t> a day, or 8,760 </a:t>
            </a:r>
            <a:r>
              <a:rPr lang="en-US" dirty="0" err="1"/>
              <a:t>hr</a:t>
            </a:r>
            <a:r>
              <a:rPr lang="en-US" dirty="0"/>
              <a:t> a year, </a:t>
            </a:r>
            <a:r>
              <a:rPr lang="en-US" dirty="0" smtClean="0"/>
              <a:t>“Damper control” </a:t>
            </a:r>
            <a:r>
              <a:rPr lang="en-US" dirty="0"/>
              <a:t>for variable-volume control. </a:t>
            </a:r>
            <a:endParaRPr lang="en-US" dirty="0" smtClean="0"/>
          </a:p>
          <a:p>
            <a:endParaRPr lang="en-US" dirty="0"/>
          </a:p>
          <a:p>
            <a:r>
              <a:rPr lang="en-US" dirty="0" smtClean="0"/>
              <a:t>60 HP </a:t>
            </a:r>
            <a:r>
              <a:rPr lang="en-US" dirty="0"/>
              <a:t>× 0.746 = 44.76 </a:t>
            </a:r>
            <a:r>
              <a:rPr lang="en-US" dirty="0" smtClean="0"/>
              <a:t>kW</a:t>
            </a:r>
            <a:endParaRPr lang="en-US" dirty="0"/>
          </a:p>
          <a:p>
            <a:r>
              <a:rPr lang="en-US" dirty="0" smtClean="0"/>
              <a:t>0.88 ratio × 44.76 kW = 39.39 kW – </a:t>
            </a:r>
            <a:r>
              <a:rPr lang="en-US" dirty="0" smtClean="0">
                <a:solidFill>
                  <a:srgbClr val="FF0000"/>
                </a:solidFill>
              </a:rPr>
              <a:t>damper control</a:t>
            </a:r>
          </a:p>
          <a:p>
            <a:r>
              <a:rPr lang="en-US" dirty="0" smtClean="0"/>
              <a:t>0.28 </a:t>
            </a:r>
            <a:r>
              <a:rPr lang="en-US" dirty="0"/>
              <a:t>ratio × 44.76 </a:t>
            </a:r>
            <a:r>
              <a:rPr lang="en-US" dirty="0" smtClean="0"/>
              <a:t>kW</a:t>
            </a:r>
            <a:r>
              <a:rPr lang="en-US" dirty="0"/>
              <a:t> = 12.53 </a:t>
            </a:r>
            <a:r>
              <a:rPr lang="en-US" dirty="0" smtClean="0"/>
              <a:t>kW – </a:t>
            </a:r>
            <a:r>
              <a:rPr lang="en-US" dirty="0" smtClean="0">
                <a:solidFill>
                  <a:srgbClr val="FF0000"/>
                </a:solidFill>
              </a:rPr>
              <a:t>VFD control</a:t>
            </a:r>
            <a:endParaRPr lang="en-US" dirty="0">
              <a:solidFill>
                <a:srgbClr val="FF0000"/>
              </a:solidFill>
            </a:endParaRPr>
          </a:p>
          <a:p>
            <a:endParaRPr lang="en-US" i="1" dirty="0" smtClean="0"/>
          </a:p>
          <a:p>
            <a:r>
              <a:rPr lang="en-US" i="1" dirty="0" smtClean="0"/>
              <a:t>Savings</a:t>
            </a:r>
            <a:r>
              <a:rPr lang="en-US" dirty="0" smtClean="0"/>
              <a:t>: </a:t>
            </a:r>
            <a:r>
              <a:rPr lang="en-US" dirty="0"/>
              <a:t>39.39 </a:t>
            </a:r>
            <a:r>
              <a:rPr lang="en-US" dirty="0" smtClean="0"/>
              <a:t>kW</a:t>
            </a:r>
            <a:r>
              <a:rPr lang="en-US" dirty="0"/>
              <a:t> - 12.53 </a:t>
            </a:r>
            <a:r>
              <a:rPr lang="en-US" dirty="0" smtClean="0"/>
              <a:t>kW</a:t>
            </a:r>
            <a:r>
              <a:rPr lang="en-US" dirty="0"/>
              <a:t> = 26.86 </a:t>
            </a:r>
            <a:r>
              <a:rPr lang="en-US" dirty="0" smtClean="0"/>
              <a:t>kW</a:t>
            </a:r>
          </a:p>
          <a:p>
            <a:endParaRPr lang="en-US" dirty="0"/>
          </a:p>
          <a:p>
            <a:r>
              <a:rPr lang="en-US" i="1" dirty="0" smtClean="0"/>
              <a:t>Annual Savings: </a:t>
            </a:r>
          </a:p>
          <a:p>
            <a:endParaRPr lang="en-US" i="1" dirty="0" smtClean="0"/>
          </a:p>
          <a:p>
            <a:r>
              <a:rPr lang="en-US" dirty="0" smtClean="0"/>
              <a:t>26.86 </a:t>
            </a:r>
            <a:r>
              <a:rPr lang="en-US" dirty="0"/>
              <a:t>kw</a:t>
            </a:r>
            <a:r>
              <a:rPr lang="en-US" baseline="-25000" dirty="0"/>
              <a:t>4</a:t>
            </a:r>
            <a:r>
              <a:rPr lang="en-US" dirty="0"/>
              <a:t> × 8,760 </a:t>
            </a:r>
            <a:r>
              <a:rPr lang="en-US" dirty="0" err="1"/>
              <a:t>hr</a:t>
            </a:r>
            <a:r>
              <a:rPr lang="en-US" dirty="0"/>
              <a:t> × </a:t>
            </a:r>
            <a:r>
              <a:rPr lang="en-US" dirty="0" err="1" smtClean="0"/>
              <a:t>Rs</a:t>
            </a:r>
            <a:r>
              <a:rPr lang="en-US" dirty="0" smtClean="0"/>
              <a:t>. 6 per </a:t>
            </a:r>
            <a:r>
              <a:rPr lang="en-US" dirty="0"/>
              <a:t>kwh = </a:t>
            </a:r>
            <a:endParaRPr lang="en-US" dirty="0" smtClean="0"/>
          </a:p>
          <a:p>
            <a:endParaRPr lang="en-US" dirty="0" smtClean="0"/>
          </a:p>
          <a:p>
            <a:r>
              <a:rPr lang="en-US" b="1" dirty="0" smtClean="0"/>
              <a:t>Rs.1411761.6 (</a:t>
            </a:r>
            <a:r>
              <a:rPr lang="en-US" b="1" dirty="0" err="1" smtClean="0"/>
              <a:t>Rs</a:t>
            </a:r>
            <a:r>
              <a:rPr lang="en-US" b="1" dirty="0" smtClean="0"/>
              <a:t>. 14.1 Lakhs)</a:t>
            </a:r>
            <a:endParaRPr lang="en-US" b="1" dirty="0"/>
          </a:p>
          <a:p>
            <a:endParaRPr lang="en-US" dirty="0"/>
          </a:p>
        </p:txBody>
      </p:sp>
    </p:spTree>
    <p:extLst>
      <p:ext uri="{BB962C8B-B14F-4D97-AF65-F5344CB8AC3E}">
        <p14:creationId xmlns="" xmlns:p14="http://schemas.microsoft.com/office/powerpoint/2010/main" val="26080307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971800"/>
            <a:ext cx="8229600" cy="1143000"/>
          </a:xfrm>
        </p:spPr>
        <p:txBody>
          <a:bodyPr/>
          <a:lstStyle/>
          <a:p>
            <a:r>
              <a:rPr lang="en-US" dirty="0" smtClean="0"/>
              <a:t>Thank you</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228600"/>
            <a:ext cx="7772400" cy="1143000"/>
          </a:xfrm>
        </p:spPr>
        <p:txBody>
          <a:bodyPr/>
          <a:lstStyle/>
          <a:p>
            <a:r>
              <a:rPr lang="en-US" altLang="en-US" smtClean="0"/>
              <a:t>ButterflyValve</a:t>
            </a:r>
            <a:endParaRPr lang="en-IN" altLang="en-US" smtClean="0"/>
          </a:p>
        </p:txBody>
      </p:sp>
      <p:sp>
        <p:nvSpPr>
          <p:cNvPr id="14339" name="Content Placeholder 2"/>
          <p:cNvSpPr>
            <a:spLocks noGrp="1"/>
          </p:cNvSpPr>
          <p:nvPr>
            <p:ph idx="1"/>
          </p:nvPr>
        </p:nvSpPr>
        <p:spPr>
          <a:xfrm>
            <a:off x="685800" y="1981200"/>
            <a:ext cx="3962400" cy="4572000"/>
          </a:xfrm>
        </p:spPr>
        <p:txBody>
          <a:bodyPr/>
          <a:lstStyle/>
          <a:p>
            <a:r>
              <a:rPr lang="en-US" altLang="en-US" smtClean="0"/>
              <a:t>Used in ventilation systems</a:t>
            </a:r>
          </a:p>
          <a:p>
            <a:r>
              <a:rPr lang="en-US" altLang="en-US" u="sng" smtClean="0"/>
              <a:t>Adv</a:t>
            </a:r>
            <a:r>
              <a:rPr lang="en-US" altLang="en-US" smtClean="0"/>
              <a:t>: small, light-weight, &amp; quick-acting</a:t>
            </a:r>
          </a:p>
          <a:p>
            <a:r>
              <a:rPr lang="en-US" altLang="en-US" u="sng" smtClean="0"/>
              <a:t>Disadv</a:t>
            </a:r>
            <a:r>
              <a:rPr lang="en-US" altLang="en-US" smtClean="0"/>
              <a:t>: leaks early &amp; only low-flow throttle</a:t>
            </a:r>
            <a:endParaRPr lang="en-US" altLang="en-US" sz="3200" smtClean="0"/>
          </a:p>
          <a:p>
            <a:pPr>
              <a:buFontTx/>
              <a:buNone/>
            </a:pPr>
            <a:endParaRPr lang="en-IN" altLang="en-US" smtClean="0"/>
          </a:p>
        </p:txBody>
      </p:sp>
      <p:pic>
        <p:nvPicPr>
          <p:cNvPr id="14340" name="Picture 1030" descr="C:\My Documents\Navy Documents\NS 105\butterfly valve.bmp"/>
          <p:cNvPicPr>
            <a:picLocks noChangeAspect="1" noChangeArrowheads="1"/>
          </p:cNvPicPr>
          <p:nvPr/>
        </p:nvPicPr>
        <p:blipFill>
          <a:blip r:embed="rId2"/>
          <a:srcRect/>
          <a:stretch>
            <a:fillRect/>
          </a:stretch>
        </p:blipFill>
        <p:spPr bwMode="auto">
          <a:xfrm>
            <a:off x="4876800" y="2057400"/>
            <a:ext cx="3314700" cy="3692525"/>
          </a:xfrm>
          <a:prstGeom prst="rect">
            <a:avLst/>
          </a:prstGeom>
          <a:noFill/>
          <a:ln w="9525">
            <a:noFill/>
            <a:miter lim="800000"/>
            <a:headEnd/>
            <a:tailEnd/>
          </a:ln>
        </p:spPr>
      </p:pic>
      <p:sp>
        <p:nvSpPr>
          <p:cNvPr id="14341" name="TextBox 6"/>
          <p:cNvSpPr txBox="1">
            <a:spLocks noChangeArrowheads="1"/>
          </p:cNvSpPr>
          <p:nvPr/>
        </p:nvSpPr>
        <p:spPr bwMode="auto">
          <a:xfrm>
            <a:off x="1066800" y="5257800"/>
            <a:ext cx="3124200" cy="369888"/>
          </a:xfrm>
          <a:prstGeom prst="rect">
            <a:avLst/>
          </a:prstGeom>
          <a:noFill/>
          <a:ln w="9525">
            <a:noFill/>
            <a:miter lim="800000"/>
            <a:headEnd/>
            <a:tailEnd/>
          </a:ln>
        </p:spPr>
        <p:txBody>
          <a:bodyPr>
            <a:spAutoFit/>
          </a:bodyPr>
          <a:lstStyle/>
          <a:p>
            <a:r>
              <a:rPr lang="en-US" altLang="en-US" sz="1800"/>
              <a:t>Pressure loss coefficient =0.88</a:t>
            </a:r>
            <a:endParaRPr lang="en-IN" altLang="en-US" sz="180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Globe Valve</a:t>
            </a:r>
            <a:endParaRPr lang="en-IN" altLang="en-US" smtClean="0"/>
          </a:p>
        </p:txBody>
      </p:sp>
      <p:sp>
        <p:nvSpPr>
          <p:cNvPr id="15363" name="Content Placeholder 2"/>
          <p:cNvSpPr>
            <a:spLocks noGrp="1"/>
          </p:cNvSpPr>
          <p:nvPr>
            <p:ph idx="1"/>
          </p:nvPr>
        </p:nvSpPr>
        <p:spPr>
          <a:xfrm>
            <a:off x="685800" y="1981200"/>
            <a:ext cx="4114800" cy="4572000"/>
          </a:xfrm>
        </p:spPr>
        <p:txBody>
          <a:bodyPr/>
          <a:lstStyle/>
          <a:p>
            <a:r>
              <a:rPr lang="en-US" altLang="en-US" sz="2400" smtClean="0"/>
              <a:t>Most common type of throttling valve</a:t>
            </a:r>
          </a:p>
          <a:p>
            <a:r>
              <a:rPr lang="en-US" altLang="en-US" sz="2400" smtClean="0"/>
              <a:t>Disc attached to valve stem rests against seat to shut off flow of fluid</a:t>
            </a:r>
          </a:p>
          <a:p>
            <a:r>
              <a:rPr lang="en-US" altLang="en-US" sz="2400" u="sng" smtClean="0"/>
              <a:t>Disadv</a:t>
            </a:r>
            <a:r>
              <a:rPr lang="en-US" altLang="en-US" sz="2400" smtClean="0"/>
              <a:t>: High flow resistance</a:t>
            </a:r>
          </a:p>
          <a:p>
            <a:pPr>
              <a:buFontTx/>
              <a:buNone/>
            </a:pPr>
            <a:endParaRPr lang="en-IN" altLang="en-US" smtClean="0"/>
          </a:p>
        </p:txBody>
      </p:sp>
      <p:pic>
        <p:nvPicPr>
          <p:cNvPr id="15364" name="Picture 1029" descr="C:\My Documents\Navy Documents\NS 105\globe valve.bmp"/>
          <p:cNvPicPr>
            <a:picLocks noChangeAspect="1" noChangeArrowheads="1"/>
          </p:cNvPicPr>
          <p:nvPr/>
        </p:nvPicPr>
        <p:blipFill>
          <a:blip r:embed="rId2"/>
          <a:srcRect/>
          <a:stretch>
            <a:fillRect/>
          </a:stretch>
        </p:blipFill>
        <p:spPr bwMode="auto">
          <a:xfrm>
            <a:off x="5181600" y="2209800"/>
            <a:ext cx="3578225" cy="2743200"/>
          </a:xfrm>
          <a:prstGeom prst="rect">
            <a:avLst/>
          </a:prstGeom>
          <a:noFill/>
          <a:ln w="9525">
            <a:noFill/>
            <a:miter lim="800000"/>
            <a:headEnd/>
            <a:tailEnd/>
          </a:ln>
        </p:spPr>
      </p:pic>
      <p:sp>
        <p:nvSpPr>
          <p:cNvPr id="15365" name="TextBox 4"/>
          <p:cNvSpPr txBox="1">
            <a:spLocks noChangeArrowheads="1"/>
          </p:cNvSpPr>
          <p:nvPr/>
        </p:nvSpPr>
        <p:spPr bwMode="auto">
          <a:xfrm>
            <a:off x="1066800" y="5105400"/>
            <a:ext cx="3124200" cy="369888"/>
          </a:xfrm>
          <a:prstGeom prst="rect">
            <a:avLst/>
          </a:prstGeom>
          <a:noFill/>
          <a:ln w="9525">
            <a:noFill/>
            <a:miter lim="800000"/>
            <a:headEnd/>
            <a:tailEnd/>
          </a:ln>
        </p:spPr>
        <p:txBody>
          <a:bodyPr>
            <a:spAutoFit/>
          </a:bodyPr>
          <a:lstStyle/>
          <a:p>
            <a:r>
              <a:rPr lang="en-US" altLang="en-US" sz="1800"/>
              <a:t>Pressure loss coefficient =28.55</a:t>
            </a:r>
            <a:endParaRPr lang="en-IN" altLang="en-US" sz="18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t>Centrifugal </a:t>
            </a:r>
            <a:r>
              <a:rPr lang="en-US" sz="3600" b="1" dirty="0" smtClean="0">
                <a:sym typeface="Symbol"/>
              </a:rPr>
              <a:t>-</a:t>
            </a:r>
            <a:r>
              <a:rPr lang="en-US" sz="3600" b="1" dirty="0" smtClean="0"/>
              <a:t>Forward Curved</a:t>
            </a:r>
            <a:endParaRPr lang="en-US" sz="3600" b="1" dirty="0"/>
          </a:p>
        </p:txBody>
      </p:sp>
      <p:sp>
        <p:nvSpPr>
          <p:cNvPr id="3" name="Content Placeholder 2"/>
          <p:cNvSpPr>
            <a:spLocks noGrp="1"/>
          </p:cNvSpPr>
          <p:nvPr>
            <p:ph idx="1"/>
          </p:nvPr>
        </p:nvSpPr>
        <p:spPr>
          <a:xfrm>
            <a:off x="457201" y="1600200"/>
            <a:ext cx="3810000" cy="4525963"/>
          </a:xfrm>
        </p:spPr>
        <p:txBody>
          <a:bodyPr>
            <a:normAutofit/>
          </a:bodyPr>
          <a:lstStyle/>
          <a:p>
            <a:pPr algn="just"/>
            <a:r>
              <a:rPr lang="en-US" sz="2400" dirty="0" smtClean="0"/>
              <a:t>Blades curve </a:t>
            </a:r>
            <a:r>
              <a:rPr lang="en-US" sz="2400" dirty="0"/>
              <a:t>in the direction of </a:t>
            </a:r>
            <a:r>
              <a:rPr lang="en-US" sz="2400" dirty="0" smtClean="0"/>
              <a:t>rotation</a:t>
            </a:r>
          </a:p>
          <a:p>
            <a:pPr algn="just"/>
            <a:r>
              <a:rPr lang="en-US" sz="2400" dirty="0" smtClean="0"/>
              <a:t>Low  efficiency (between </a:t>
            </a:r>
            <a:r>
              <a:rPr lang="en-US" sz="2400" dirty="0"/>
              <a:t>55</a:t>
            </a:r>
            <a:r>
              <a:rPr lang="en-US" sz="2400" dirty="0">
                <a:sym typeface="Symbol"/>
              </a:rPr>
              <a:t></a:t>
            </a:r>
            <a:r>
              <a:rPr lang="en-US" sz="2400" dirty="0"/>
              <a:t>65</a:t>
            </a:r>
            <a:r>
              <a:rPr lang="en-US" sz="2400" dirty="0" smtClean="0"/>
              <a:t>%)</a:t>
            </a:r>
          </a:p>
          <a:p>
            <a:pPr algn="just"/>
            <a:r>
              <a:rPr lang="en-US" sz="2400" dirty="0" smtClean="0"/>
              <a:t>Small and compact</a:t>
            </a:r>
          </a:p>
          <a:p>
            <a:pPr algn="just"/>
            <a:r>
              <a:rPr lang="en-US" sz="2400" dirty="0" smtClean="0"/>
              <a:t>Applications requiring low to medium air flows at low pressures </a:t>
            </a:r>
          </a:p>
          <a:p>
            <a:pPr algn="just"/>
            <a:r>
              <a:rPr lang="en-US" sz="2400" dirty="0" smtClean="0"/>
              <a:t>Clean air applications-HVAC</a:t>
            </a:r>
            <a:endParaRPr lang="en-US" sz="2400" dirty="0"/>
          </a:p>
        </p:txBody>
      </p:sp>
      <p:pic>
        <p:nvPicPr>
          <p:cNvPr id="4" name="Picture 3" descr="C:\Users\SURYANARAYANAN\AppData\Local\Temp\SolidDocuments\SolidCapture\SolidCaptureImage24025401.pn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06293" y="1676400"/>
            <a:ext cx="1752600" cy="1702594"/>
          </a:xfrm>
          <a:prstGeom prst="rect">
            <a:avLst/>
          </a:prstGeom>
          <a:noFill/>
          <a:ln>
            <a:noFill/>
          </a:ln>
        </p:spPr>
      </p:pic>
      <p:pic>
        <p:nvPicPr>
          <p:cNvPr id="5" name="Picture 1" descr="C:\Users\admin\AppData\Local\Temp\SolidDocuments\SolidCapture\SolidCaptureImage1766929.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67200" y="3505200"/>
            <a:ext cx="4722813" cy="3090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457200"/>
            <a:ext cx="7772400" cy="1143000"/>
          </a:xfrm>
        </p:spPr>
        <p:txBody>
          <a:bodyPr/>
          <a:lstStyle/>
          <a:p>
            <a:r>
              <a:rPr lang="en-US" altLang="en-US" smtClean="0"/>
              <a:t>Gate Valve</a:t>
            </a:r>
            <a:endParaRPr lang="en-IN" altLang="en-US" smtClean="0"/>
          </a:p>
        </p:txBody>
      </p:sp>
      <p:sp>
        <p:nvSpPr>
          <p:cNvPr id="16387" name="Content Placeholder 2"/>
          <p:cNvSpPr>
            <a:spLocks noGrp="1"/>
          </p:cNvSpPr>
          <p:nvPr>
            <p:ph idx="1"/>
          </p:nvPr>
        </p:nvSpPr>
        <p:spPr>
          <a:xfrm>
            <a:off x="685800" y="1981200"/>
            <a:ext cx="3962400" cy="4572000"/>
          </a:xfrm>
        </p:spPr>
        <p:txBody>
          <a:bodyPr/>
          <a:lstStyle/>
          <a:p>
            <a:r>
              <a:rPr lang="en-US" altLang="en-US" sz="2400" smtClean="0"/>
              <a:t>Used when there must be straight-line flow of air with minimum resistance</a:t>
            </a:r>
          </a:p>
          <a:p>
            <a:r>
              <a:rPr lang="en-US" altLang="en-US" sz="2400" smtClean="0"/>
              <a:t>Gate usually wedge-shaped or a vertical disc</a:t>
            </a:r>
          </a:p>
          <a:p>
            <a:r>
              <a:rPr lang="en-US" altLang="en-US" sz="2400" u="sng" smtClean="0"/>
              <a:t>Adv</a:t>
            </a:r>
            <a:r>
              <a:rPr lang="en-US" altLang="en-US" sz="2400" smtClean="0"/>
              <a:t>: No flow restrictions</a:t>
            </a:r>
          </a:p>
          <a:p>
            <a:r>
              <a:rPr lang="en-US" altLang="en-US" sz="2400" u="sng" smtClean="0"/>
              <a:t>Disadv</a:t>
            </a:r>
            <a:r>
              <a:rPr lang="en-US" altLang="en-US" sz="2400" smtClean="0"/>
              <a:t>: poor throttling</a:t>
            </a:r>
            <a:endParaRPr lang="en-US" altLang="en-US" smtClean="0"/>
          </a:p>
          <a:p>
            <a:pPr>
              <a:buFontTx/>
              <a:buNone/>
            </a:pPr>
            <a:endParaRPr lang="en-IN" altLang="en-US" smtClean="0"/>
          </a:p>
        </p:txBody>
      </p:sp>
      <p:pic>
        <p:nvPicPr>
          <p:cNvPr id="16388" name="Picture 1034" descr="C:\My Documents\Navy Documents\NS 105\gate valve.jpg"/>
          <p:cNvPicPr>
            <a:picLocks noChangeAspect="1" noChangeArrowheads="1"/>
          </p:cNvPicPr>
          <p:nvPr/>
        </p:nvPicPr>
        <p:blipFill>
          <a:blip r:embed="rId2"/>
          <a:srcRect/>
          <a:stretch>
            <a:fillRect/>
          </a:stretch>
        </p:blipFill>
        <p:spPr bwMode="auto">
          <a:xfrm>
            <a:off x="4876800" y="1981200"/>
            <a:ext cx="3570288" cy="3124200"/>
          </a:xfrm>
          <a:prstGeom prst="rect">
            <a:avLst/>
          </a:prstGeom>
          <a:noFill/>
          <a:ln w="9525">
            <a:noFill/>
            <a:miter lim="800000"/>
            <a:headEnd/>
            <a:tailEnd/>
          </a:ln>
        </p:spPr>
      </p:pic>
      <p:sp>
        <p:nvSpPr>
          <p:cNvPr id="16389" name="TextBox 5"/>
          <p:cNvSpPr txBox="1">
            <a:spLocks noChangeArrowheads="1"/>
          </p:cNvSpPr>
          <p:nvPr/>
        </p:nvSpPr>
        <p:spPr bwMode="auto">
          <a:xfrm>
            <a:off x="1066800" y="5257800"/>
            <a:ext cx="3124200" cy="369888"/>
          </a:xfrm>
          <a:prstGeom prst="rect">
            <a:avLst/>
          </a:prstGeom>
          <a:noFill/>
          <a:ln w="9525">
            <a:noFill/>
            <a:miter lim="800000"/>
            <a:headEnd/>
            <a:tailEnd/>
          </a:ln>
        </p:spPr>
        <p:txBody>
          <a:bodyPr>
            <a:spAutoFit/>
          </a:bodyPr>
          <a:lstStyle/>
          <a:p>
            <a:r>
              <a:rPr lang="en-US" altLang="en-US" sz="1800"/>
              <a:t>Pressure loss coefficient =0.66</a:t>
            </a:r>
            <a:endParaRPr lang="en-IN" altLang="en-US" sz="180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85800" y="304800"/>
            <a:ext cx="7772400" cy="1143000"/>
          </a:xfrm>
        </p:spPr>
        <p:txBody>
          <a:bodyPr/>
          <a:lstStyle/>
          <a:p>
            <a:r>
              <a:rPr lang="en-US" altLang="en-US" sz="2800" smtClean="0"/>
              <a:t>Typical VFD application (Cooling tower)</a:t>
            </a:r>
            <a:endParaRPr lang="en-IN" altLang="en-US" sz="2800" smtClean="0"/>
          </a:p>
        </p:txBody>
      </p:sp>
      <p:pic>
        <p:nvPicPr>
          <p:cNvPr id="34819" name="Picture 1" descr="C:\Users\CHAN\AppData\Local\Temp\SolidDocuments\SolidCapture\SolidCaptureImage4477041.png"/>
          <p:cNvPicPr>
            <a:picLocks noChangeAspect="1" noChangeArrowheads="1"/>
          </p:cNvPicPr>
          <p:nvPr/>
        </p:nvPicPr>
        <p:blipFill>
          <a:blip r:embed="rId2"/>
          <a:srcRect/>
          <a:stretch>
            <a:fillRect/>
          </a:stretch>
        </p:blipFill>
        <p:spPr bwMode="auto">
          <a:xfrm>
            <a:off x="1219200" y="1663700"/>
            <a:ext cx="6734175" cy="46958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Centrifugal</a:t>
            </a:r>
            <a:r>
              <a:rPr lang="en-US" sz="3600" b="1" dirty="0" smtClean="0">
                <a:sym typeface="Symbol"/>
              </a:rPr>
              <a:t>-</a:t>
            </a:r>
            <a:r>
              <a:rPr lang="en-US" sz="3600" b="1" dirty="0" smtClean="0"/>
              <a:t>Radial Bladed</a:t>
            </a:r>
            <a:endParaRPr lang="en-US" sz="3600" b="1" dirty="0"/>
          </a:p>
        </p:txBody>
      </p:sp>
      <p:sp>
        <p:nvSpPr>
          <p:cNvPr id="3" name="Content Placeholder 2"/>
          <p:cNvSpPr>
            <a:spLocks noGrp="1"/>
          </p:cNvSpPr>
          <p:nvPr>
            <p:ph idx="1"/>
          </p:nvPr>
        </p:nvSpPr>
        <p:spPr>
          <a:xfrm>
            <a:off x="457200" y="1600200"/>
            <a:ext cx="4267200" cy="4525963"/>
          </a:xfrm>
        </p:spPr>
        <p:txBody>
          <a:bodyPr>
            <a:normAutofit/>
          </a:bodyPr>
          <a:lstStyle/>
          <a:p>
            <a:r>
              <a:rPr lang="en-US" sz="2400" dirty="0" smtClean="0"/>
              <a:t>Flat blade shape</a:t>
            </a:r>
          </a:p>
          <a:p>
            <a:r>
              <a:rPr lang="en-US" sz="2400" dirty="0" smtClean="0"/>
              <a:t>High dust level applications- Pneumatic conveying</a:t>
            </a:r>
          </a:p>
          <a:p>
            <a:r>
              <a:rPr lang="en-US" sz="2400" dirty="0" smtClean="0"/>
              <a:t>Applications requiring low </a:t>
            </a:r>
            <a:r>
              <a:rPr lang="en-US" sz="2400" dirty="0"/>
              <a:t>to medium airflow rates at high </a:t>
            </a:r>
            <a:r>
              <a:rPr lang="en-US" sz="2400" dirty="0" smtClean="0"/>
              <a:t>pressures</a:t>
            </a:r>
          </a:p>
        </p:txBody>
      </p:sp>
      <p:pic>
        <p:nvPicPr>
          <p:cNvPr id="5" name="Picture 4" descr="C:\Users\SURYANARAYANAN\AppData\Local\Temp\SolidDocuments\SolidCapture\SolidCaptureImage23912628.pn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72200" y="1752600"/>
            <a:ext cx="1905000" cy="1676400"/>
          </a:xfrm>
          <a:prstGeom prst="rect">
            <a:avLst/>
          </a:prstGeom>
          <a:noFill/>
          <a:ln>
            <a:noFill/>
          </a:ln>
        </p:spPr>
      </p:pic>
      <p:pic>
        <p:nvPicPr>
          <p:cNvPr id="6" name="Picture 1" descr="C:\Users\admin\AppData\Local\Temp\SolidDocuments\SolidCapture\SolidCaptureImage1668524.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24400" y="3657600"/>
            <a:ext cx="4191000" cy="2730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Centrifugal</a:t>
            </a:r>
            <a:r>
              <a:rPr lang="en-US" sz="3600" b="1" dirty="0" smtClean="0">
                <a:sym typeface="Symbol"/>
              </a:rPr>
              <a:t>-</a:t>
            </a:r>
            <a:r>
              <a:rPr lang="en-US" sz="3600" b="1" dirty="0" smtClean="0"/>
              <a:t>Radial-tip</a:t>
            </a:r>
            <a:endParaRPr lang="en-US" sz="3600" b="1" dirty="0"/>
          </a:p>
        </p:txBody>
      </p:sp>
      <p:sp>
        <p:nvSpPr>
          <p:cNvPr id="3" name="Content Placeholder 2"/>
          <p:cNvSpPr>
            <a:spLocks noGrp="1"/>
          </p:cNvSpPr>
          <p:nvPr>
            <p:ph idx="1"/>
          </p:nvPr>
        </p:nvSpPr>
        <p:spPr>
          <a:xfrm>
            <a:off x="457200" y="1600200"/>
            <a:ext cx="4648200" cy="4525963"/>
          </a:xfrm>
        </p:spPr>
        <p:txBody>
          <a:bodyPr>
            <a:normAutofit/>
          </a:bodyPr>
          <a:lstStyle/>
          <a:p>
            <a:r>
              <a:rPr lang="en-US" sz="2400" dirty="0" smtClean="0"/>
              <a:t>Low </a:t>
            </a:r>
            <a:r>
              <a:rPr lang="en-US" sz="2400" dirty="0"/>
              <a:t>angle </a:t>
            </a:r>
            <a:r>
              <a:rPr lang="en-US" sz="2400" dirty="0" smtClean="0"/>
              <a:t>between </a:t>
            </a:r>
            <a:r>
              <a:rPr lang="en-US" sz="2400" dirty="0"/>
              <a:t>incoming air and impeller blades </a:t>
            </a:r>
            <a:r>
              <a:rPr lang="en-US" sz="2400" dirty="0" smtClean="0"/>
              <a:t>– less turbulence than radial bladed</a:t>
            </a:r>
          </a:p>
          <a:p>
            <a:r>
              <a:rPr lang="en-US" sz="2400" dirty="0" smtClean="0"/>
              <a:t>Efficiencies </a:t>
            </a:r>
            <a:r>
              <a:rPr lang="en-US" sz="2400" dirty="0"/>
              <a:t>up to 75</a:t>
            </a:r>
            <a:r>
              <a:rPr lang="en-US" sz="2400" dirty="0" smtClean="0"/>
              <a:t>%</a:t>
            </a:r>
          </a:p>
          <a:p>
            <a:r>
              <a:rPr lang="en-US" sz="2400" dirty="0" smtClean="0"/>
              <a:t>Airstreams </a:t>
            </a:r>
            <a:r>
              <a:rPr lang="en-US" sz="2400" dirty="0"/>
              <a:t>containing small particulates at moderate concentrations, and airstreams with high moisture contents.</a:t>
            </a:r>
            <a:r>
              <a:rPr lang="en-US" sz="2400" dirty="0" smtClean="0"/>
              <a:t> </a:t>
            </a:r>
            <a:endParaRPr lang="en-US" sz="2400" dirty="0"/>
          </a:p>
        </p:txBody>
      </p:sp>
      <p:pic>
        <p:nvPicPr>
          <p:cNvPr id="6" name="Picture 3" descr="C:\Users\Dell\AppData\Local\Temp\SolidDocuments\SolidCapture\SolidCaptureImage59375798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19800" y="1676400"/>
            <a:ext cx="2039937" cy="2187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Centrifugal</a:t>
            </a:r>
            <a:r>
              <a:rPr lang="en-US" sz="3600" b="1" dirty="0" smtClean="0">
                <a:sym typeface="Symbol"/>
              </a:rPr>
              <a:t>-</a:t>
            </a:r>
            <a:r>
              <a:rPr lang="en-US" sz="3600" b="1" dirty="0" smtClean="0"/>
              <a:t>Backward Curved</a:t>
            </a:r>
            <a:endParaRPr lang="en-US" sz="3600" b="1" dirty="0"/>
          </a:p>
        </p:txBody>
      </p:sp>
      <p:sp>
        <p:nvSpPr>
          <p:cNvPr id="3" name="Content Placeholder 2"/>
          <p:cNvSpPr>
            <a:spLocks noGrp="1"/>
          </p:cNvSpPr>
          <p:nvPr>
            <p:ph idx="1"/>
          </p:nvPr>
        </p:nvSpPr>
        <p:spPr>
          <a:xfrm>
            <a:off x="457200" y="1600200"/>
            <a:ext cx="4572000" cy="4525963"/>
          </a:xfrm>
        </p:spPr>
        <p:txBody>
          <a:bodyPr>
            <a:normAutofit/>
          </a:bodyPr>
          <a:lstStyle/>
          <a:p>
            <a:r>
              <a:rPr lang="en-US" sz="2800" dirty="0" smtClean="0"/>
              <a:t>Blades curve tilt away from direction </a:t>
            </a:r>
            <a:r>
              <a:rPr lang="en-US" sz="2800" dirty="0"/>
              <a:t>of </a:t>
            </a:r>
            <a:r>
              <a:rPr lang="en-US" sz="2800" dirty="0" smtClean="0"/>
              <a:t>rotation</a:t>
            </a:r>
          </a:p>
          <a:p>
            <a:r>
              <a:rPr lang="en-IN" sz="2800" dirty="0"/>
              <a:t>Most </a:t>
            </a:r>
            <a:r>
              <a:rPr lang="en-IN" sz="2800" dirty="0" smtClean="0"/>
              <a:t>efficient fan </a:t>
            </a:r>
            <a:r>
              <a:rPr lang="en-IN" sz="2800" dirty="0"/>
              <a:t>(~ 85%)</a:t>
            </a:r>
          </a:p>
          <a:p>
            <a:r>
              <a:rPr lang="en-US" sz="2800" dirty="0" smtClean="0"/>
              <a:t>High </a:t>
            </a:r>
            <a:r>
              <a:rPr lang="en-US" sz="2800" dirty="0"/>
              <a:t>volume at moderate pressure</a:t>
            </a:r>
          </a:p>
          <a:p>
            <a:r>
              <a:rPr lang="en-IN" sz="2800" dirty="0"/>
              <a:t>Large HVAC applications</a:t>
            </a:r>
          </a:p>
        </p:txBody>
      </p:sp>
      <p:pic>
        <p:nvPicPr>
          <p:cNvPr id="4" name="Picture 3" descr="C:\Users\SURYANARAYANAN\AppData\Local\Temp\SolidDocuments\SolidCapture\SolidCaptureImage24025401.pn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43600" y="2057400"/>
            <a:ext cx="2362200" cy="23336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TotalTime>
  <Words>1826</Words>
  <Application>Microsoft Office PowerPoint</Application>
  <PresentationFormat>On-screen Show (4:3)</PresentationFormat>
  <Paragraphs>344</Paragraphs>
  <Slides>61</Slides>
  <Notes>0</Notes>
  <HiddenSlides>9</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61</vt:i4>
      </vt:variant>
    </vt:vector>
  </HeadingPairs>
  <TitlesOfParts>
    <vt:vector size="64" baseType="lpstr">
      <vt:lpstr>Office Theme</vt:lpstr>
      <vt:lpstr>Document</vt:lpstr>
      <vt:lpstr>Equation</vt:lpstr>
      <vt:lpstr>Energy Auditing  of  Fan and Blower System</vt:lpstr>
      <vt:lpstr>Centrifugal Fan Applications</vt:lpstr>
      <vt:lpstr>Life Cycle Costs</vt:lpstr>
      <vt:lpstr>Fan Types</vt:lpstr>
      <vt:lpstr>Slide 5</vt:lpstr>
      <vt:lpstr>Centrifugal -Forward Curved</vt:lpstr>
      <vt:lpstr>Centrifugal-Radial Bladed</vt:lpstr>
      <vt:lpstr>Centrifugal-Radial-tip</vt:lpstr>
      <vt:lpstr>Centrifugal-Backward Curved</vt:lpstr>
      <vt:lpstr>Centrifugal-Backward Inclined(Airfoil)</vt:lpstr>
      <vt:lpstr>Axial Fan Types</vt:lpstr>
      <vt:lpstr>Slide 12</vt:lpstr>
      <vt:lpstr>Features of Axial Fans</vt:lpstr>
      <vt:lpstr>Applications of axial fans</vt:lpstr>
      <vt:lpstr>Fan Selection</vt:lpstr>
      <vt:lpstr>Estimation of Airflow &amp; Static Pressure </vt:lpstr>
      <vt:lpstr>Static, Velocity and Total Pressures</vt:lpstr>
      <vt:lpstr>Total vs. Static Efficiency</vt:lpstr>
      <vt:lpstr>Relationship between  Velocity, total and Static Pressures</vt:lpstr>
      <vt:lpstr>Slide 20</vt:lpstr>
      <vt:lpstr>Flow Measurement</vt:lpstr>
      <vt:lpstr>Calculation of Density</vt:lpstr>
      <vt:lpstr>Calculation of Velocity and Flow rate</vt:lpstr>
      <vt:lpstr>Traverse points</vt:lpstr>
      <vt:lpstr>TRAVERSE POINTS FOR VELOCITY MEASUREMENT</vt:lpstr>
      <vt:lpstr>Fan Shaft Power</vt:lpstr>
      <vt:lpstr>Slide 27</vt:lpstr>
      <vt:lpstr>Fan Efficiency-Total &amp; Static</vt:lpstr>
      <vt:lpstr>Slide 29</vt:lpstr>
      <vt:lpstr>Fan System Curve</vt:lpstr>
      <vt:lpstr>Flow Control - Damper</vt:lpstr>
      <vt:lpstr>Slide 32</vt:lpstr>
      <vt:lpstr>Flow Control by Outlet / Discharge Damper</vt:lpstr>
      <vt:lpstr>Flow Control – Variable Pitch Fans (Axial Fans) </vt:lpstr>
      <vt:lpstr>Flow Control –VFD </vt:lpstr>
      <vt:lpstr>Affinity Laws</vt:lpstr>
      <vt:lpstr>Slide 37</vt:lpstr>
      <vt:lpstr>VFD Application</vt:lpstr>
      <vt:lpstr>Savings with VFD instead of Damper Control</vt:lpstr>
      <vt:lpstr>Slide 40</vt:lpstr>
      <vt:lpstr>VFD Concept</vt:lpstr>
      <vt:lpstr>Slide 42</vt:lpstr>
      <vt:lpstr>Slide 43</vt:lpstr>
      <vt:lpstr>Duty cycle </vt:lpstr>
      <vt:lpstr>Speed Reduction –  Changing Motor or Fan Pulley</vt:lpstr>
      <vt:lpstr>Fan Replacement</vt:lpstr>
      <vt:lpstr>Energy Auditing of Fan System</vt:lpstr>
      <vt:lpstr>Energy Auditing of Fan System</vt:lpstr>
      <vt:lpstr>Energy Auditing of Fan System</vt:lpstr>
      <vt:lpstr>Energy Auditing of Fan System</vt:lpstr>
      <vt:lpstr>ENCON Opportunities in Fan Systems</vt:lpstr>
      <vt:lpstr>ENCON Opportunities in Fan Systems</vt:lpstr>
      <vt:lpstr>ENCON Opportunities in Fan Systems</vt:lpstr>
      <vt:lpstr>Dust Collecting System</vt:lpstr>
      <vt:lpstr>1-Energy Saving in Dust Collecting System</vt:lpstr>
      <vt:lpstr>Savings with VFD instead of Damper Control</vt:lpstr>
      <vt:lpstr>Thank you</vt:lpstr>
      <vt:lpstr>ButterflyValve</vt:lpstr>
      <vt:lpstr>Globe Valve</vt:lpstr>
      <vt:lpstr>Gate Valve</vt:lpstr>
      <vt:lpstr>Typical VFD application (Cooling tower)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adminstrator</dc:creator>
  <cp:lastModifiedBy>CETEE</cp:lastModifiedBy>
  <cp:revision>25</cp:revision>
  <dcterms:created xsi:type="dcterms:W3CDTF">2017-04-18T01:49:35Z</dcterms:created>
  <dcterms:modified xsi:type="dcterms:W3CDTF">2018-05-15T09:02:04Z</dcterms:modified>
</cp:coreProperties>
</file>